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sldIdLst>
    <p:sldId id="256" r:id="rId2"/>
    <p:sldId id="328" r:id="rId3"/>
    <p:sldId id="329" r:id="rId4"/>
    <p:sldId id="330" r:id="rId5"/>
    <p:sldId id="307" r:id="rId6"/>
    <p:sldId id="314" r:id="rId7"/>
    <p:sldId id="372" r:id="rId8"/>
    <p:sldId id="344" r:id="rId9"/>
    <p:sldId id="315" r:id="rId10"/>
    <p:sldId id="316" r:id="rId11"/>
    <p:sldId id="373" r:id="rId12"/>
    <p:sldId id="374" r:id="rId13"/>
    <p:sldId id="371" r:id="rId14"/>
    <p:sldId id="368" r:id="rId15"/>
    <p:sldId id="309" r:id="rId16"/>
    <p:sldId id="312" r:id="rId17"/>
    <p:sldId id="334" r:id="rId18"/>
    <p:sldId id="338" r:id="rId19"/>
    <p:sldId id="340" r:id="rId20"/>
    <p:sldId id="317" r:id="rId21"/>
    <p:sldId id="326" r:id="rId22"/>
    <p:sldId id="369" r:id="rId23"/>
    <p:sldId id="370" r:id="rId24"/>
    <p:sldId id="367" r:id="rId25"/>
  </p:sldIdLst>
  <p:sldSz cx="17340263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bomír Chudoba" initials="LC" lastIdx="10" clrIdx="0">
    <p:extLst>
      <p:ext uri="{19B8F6BF-5375-455C-9EA6-DF929625EA0E}">
        <p15:presenceInfo xmlns:p15="http://schemas.microsoft.com/office/powerpoint/2012/main" userId="Lubomír Chudoba" providerId="None"/>
      </p:ext>
    </p:extLst>
  </p:cmAuthor>
  <p:cmAuthor id="2" name="Aleš Krebs" initials="AK" lastIdx="3" clrIdx="1">
    <p:extLst>
      <p:ext uri="{19B8F6BF-5375-455C-9EA6-DF929625EA0E}">
        <p15:presenceInfo xmlns:p15="http://schemas.microsoft.com/office/powerpoint/2012/main" userId="72e353be512d4d44" providerId="Windows Live"/>
      </p:ext>
    </p:extLst>
  </p:cmAuthor>
  <p:cmAuthor id="3" name="Lenka Karlíková" initials="LK" lastIdx="2" clrIdx="2">
    <p:extLst>
      <p:ext uri="{19B8F6BF-5375-455C-9EA6-DF929625EA0E}">
        <p15:presenceInfo xmlns:p15="http://schemas.microsoft.com/office/powerpoint/2012/main" userId="Lenka Karlíková" providerId="None"/>
      </p:ext>
    </p:extLst>
  </p:cmAuthor>
  <p:cmAuthor id="4" name="Lenka Karlíková" initials="LK [2]" lastIdx="7" clrIdx="3">
    <p:extLst>
      <p:ext uri="{19B8F6BF-5375-455C-9EA6-DF929625EA0E}">
        <p15:presenceInfo xmlns:p15="http://schemas.microsoft.com/office/powerpoint/2012/main" userId="S::lenka.karlikova@allmedia4u.cz::780ba629-4620-4672-8e04-d5700ff35d02" providerId="AD"/>
      </p:ext>
    </p:extLst>
  </p:cmAuthor>
  <p:cmAuthor id="5" name="Radim Darebník" initials="RD" lastIdx="1" clrIdx="4">
    <p:extLst>
      <p:ext uri="{19B8F6BF-5375-455C-9EA6-DF929625EA0E}">
        <p15:presenceInfo xmlns:p15="http://schemas.microsoft.com/office/powerpoint/2012/main" userId="S::radim.darebnik@allmedia4u.cz::d12ac648-a53c-472c-b5c8-074a96b7d90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80D88D8-92D1-4963-B9A8-118FF158D9C9}" v="200" dt="2022-06-23T10:40:45.300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2E8"/>
          </a:solidFill>
        </a:fill>
      </a:tcStyle>
    </a:wholeTbl>
    <a:band2H>
      <a:tcTxStyle/>
      <a:tcStyle>
        <a:tcBdr/>
        <a:fill>
          <a:solidFill>
            <a:srgbClr val="E6EA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2E7CB"/>
          </a:solidFill>
        </a:fill>
      </a:tcStyle>
    </a:wholeTbl>
    <a:band2H>
      <a:tcTxStyle/>
      <a:tcStyle>
        <a:tcBdr/>
        <a:fill>
          <a:solidFill>
            <a:srgbClr val="F8F4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5CDDE"/>
          </a:solidFill>
        </a:fill>
      </a:tcStyle>
    </a:wholeTbl>
    <a:band2H>
      <a:tcTxStyle/>
      <a:tcStyle>
        <a:tcBdr/>
        <a:fill>
          <a:solidFill>
            <a:srgbClr val="EBE8E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84E427A-3D55-4303-BF80-6455036E1DE7}" styleName="Styl s motivem 1 – zvýraznění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2833802-FEF1-4C79-8D5D-14CF1EAF98D9}" styleName="Světlý styl 2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68"/>
    <p:restoredTop sz="52092" autoAdjust="0"/>
  </p:normalViewPr>
  <p:slideViewPr>
    <p:cSldViewPr snapToGrid="0" snapToObjects="1">
      <p:cViewPr varScale="1">
        <p:scale>
          <a:sx n="45" d="100"/>
          <a:sy n="45" d="100"/>
        </p:scale>
        <p:origin x="808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in Kopecký" userId="1f9ccfddbcc10a2f" providerId="LiveId" clId="{F80D88D8-92D1-4963-B9A8-118FF158D9C9}"/>
    <pc:docChg chg="custSel modSld">
      <pc:chgData name="Martin Kopecký" userId="1f9ccfddbcc10a2f" providerId="LiveId" clId="{F80D88D8-92D1-4963-B9A8-118FF158D9C9}" dt="2022-06-23T10:40:45.300" v="231" actId="20577"/>
      <pc:docMkLst>
        <pc:docMk/>
      </pc:docMkLst>
      <pc:sldChg chg="modSp mod">
        <pc:chgData name="Martin Kopecký" userId="1f9ccfddbcc10a2f" providerId="LiveId" clId="{F80D88D8-92D1-4963-B9A8-118FF158D9C9}" dt="2022-06-23T09:45:08.877" v="4" actId="20577"/>
        <pc:sldMkLst>
          <pc:docMk/>
          <pc:sldMk cId="0" sldId="256"/>
        </pc:sldMkLst>
        <pc:spChg chg="mod">
          <ac:chgData name="Martin Kopecký" userId="1f9ccfddbcc10a2f" providerId="LiveId" clId="{F80D88D8-92D1-4963-B9A8-118FF158D9C9}" dt="2022-06-23T09:45:08.877" v="4" actId="20577"/>
          <ac:spMkLst>
            <pc:docMk/>
            <pc:sldMk cId="0" sldId="256"/>
            <ac:spMk id="155" creationId="{00000000-0000-0000-0000-000000000000}"/>
          </ac:spMkLst>
        </pc:spChg>
        <pc:spChg chg="mod">
          <ac:chgData name="Martin Kopecký" userId="1f9ccfddbcc10a2f" providerId="LiveId" clId="{F80D88D8-92D1-4963-B9A8-118FF158D9C9}" dt="2022-06-23T09:44:47.877" v="0" actId="207"/>
          <ac:spMkLst>
            <pc:docMk/>
            <pc:sldMk cId="0" sldId="256"/>
            <ac:spMk id="156" creationId="{00000000-0000-0000-0000-000000000000}"/>
          </ac:spMkLst>
        </pc:spChg>
      </pc:sldChg>
      <pc:sldChg chg="modSp">
        <pc:chgData name="Martin Kopecký" userId="1f9ccfddbcc10a2f" providerId="LiveId" clId="{F80D88D8-92D1-4963-B9A8-118FF158D9C9}" dt="2022-06-23T10:15:39.133" v="50" actId="404"/>
        <pc:sldMkLst>
          <pc:docMk/>
          <pc:sldMk cId="2590798429" sldId="307"/>
        </pc:sldMkLst>
        <pc:spChg chg="mod">
          <ac:chgData name="Martin Kopecký" userId="1f9ccfddbcc10a2f" providerId="LiveId" clId="{F80D88D8-92D1-4963-B9A8-118FF158D9C9}" dt="2022-06-23T10:15:39.133" v="50" actId="404"/>
          <ac:spMkLst>
            <pc:docMk/>
            <pc:sldMk cId="2590798429" sldId="307"/>
            <ac:spMk id="159" creationId="{00000000-0000-0000-0000-000000000000}"/>
          </ac:spMkLst>
        </pc:spChg>
      </pc:sldChg>
      <pc:sldChg chg="modSp">
        <pc:chgData name="Martin Kopecký" userId="1f9ccfddbcc10a2f" providerId="LiveId" clId="{F80D88D8-92D1-4963-B9A8-118FF158D9C9}" dt="2022-06-23T10:26:05.744" v="90" actId="122"/>
        <pc:sldMkLst>
          <pc:docMk/>
          <pc:sldMk cId="1904364489" sldId="309"/>
        </pc:sldMkLst>
        <pc:spChg chg="mod">
          <ac:chgData name="Martin Kopecký" userId="1f9ccfddbcc10a2f" providerId="LiveId" clId="{F80D88D8-92D1-4963-B9A8-118FF158D9C9}" dt="2022-06-23T10:26:05.744" v="90" actId="122"/>
          <ac:spMkLst>
            <pc:docMk/>
            <pc:sldMk cId="1904364489" sldId="309"/>
            <ac:spMk id="159" creationId="{00000000-0000-0000-0000-000000000000}"/>
          </ac:spMkLst>
        </pc:spChg>
      </pc:sldChg>
      <pc:sldChg chg="modSp">
        <pc:chgData name="Martin Kopecký" userId="1f9ccfddbcc10a2f" providerId="LiveId" clId="{F80D88D8-92D1-4963-B9A8-118FF158D9C9}" dt="2022-06-23T10:16:14.433" v="52" actId="6549"/>
        <pc:sldMkLst>
          <pc:docMk/>
          <pc:sldMk cId="3249322984" sldId="314"/>
        </pc:sldMkLst>
        <pc:spChg chg="mod">
          <ac:chgData name="Martin Kopecký" userId="1f9ccfddbcc10a2f" providerId="LiveId" clId="{F80D88D8-92D1-4963-B9A8-118FF158D9C9}" dt="2022-06-23T10:16:14.433" v="52" actId="6549"/>
          <ac:spMkLst>
            <pc:docMk/>
            <pc:sldMk cId="3249322984" sldId="314"/>
            <ac:spMk id="159" creationId="{00000000-0000-0000-0000-000000000000}"/>
          </ac:spMkLst>
        </pc:spChg>
      </pc:sldChg>
      <pc:sldChg chg="modSp mod">
        <pc:chgData name="Martin Kopecký" userId="1f9ccfddbcc10a2f" providerId="LiveId" clId="{F80D88D8-92D1-4963-B9A8-118FF158D9C9}" dt="2022-06-23T10:16:54.507" v="56" actId="113"/>
        <pc:sldMkLst>
          <pc:docMk/>
          <pc:sldMk cId="722996543" sldId="315"/>
        </pc:sldMkLst>
        <pc:spChg chg="mod">
          <ac:chgData name="Martin Kopecký" userId="1f9ccfddbcc10a2f" providerId="LiveId" clId="{F80D88D8-92D1-4963-B9A8-118FF158D9C9}" dt="2022-06-23T10:16:54.507" v="56" actId="113"/>
          <ac:spMkLst>
            <pc:docMk/>
            <pc:sldMk cId="722996543" sldId="315"/>
            <ac:spMk id="159" creationId="{00000000-0000-0000-0000-000000000000}"/>
          </ac:spMkLst>
        </pc:spChg>
      </pc:sldChg>
      <pc:sldChg chg="modSp">
        <pc:chgData name="Martin Kopecký" userId="1f9ccfddbcc10a2f" providerId="LiveId" clId="{F80D88D8-92D1-4963-B9A8-118FF158D9C9}" dt="2022-06-23T10:17:40.679" v="59" actId="207"/>
        <pc:sldMkLst>
          <pc:docMk/>
          <pc:sldMk cId="2000798417" sldId="316"/>
        </pc:sldMkLst>
        <pc:spChg chg="mod">
          <ac:chgData name="Martin Kopecký" userId="1f9ccfddbcc10a2f" providerId="LiveId" clId="{F80D88D8-92D1-4963-B9A8-118FF158D9C9}" dt="2022-06-23T10:17:40.679" v="59" actId="207"/>
          <ac:spMkLst>
            <pc:docMk/>
            <pc:sldMk cId="2000798417" sldId="316"/>
            <ac:spMk id="159" creationId="{00000000-0000-0000-0000-000000000000}"/>
          </ac:spMkLst>
        </pc:spChg>
      </pc:sldChg>
      <pc:sldChg chg="modSp modAnim">
        <pc:chgData name="Martin Kopecký" userId="1f9ccfddbcc10a2f" providerId="LiveId" clId="{F80D88D8-92D1-4963-B9A8-118FF158D9C9}" dt="2022-06-23T10:40:45.300" v="231" actId="20577"/>
        <pc:sldMkLst>
          <pc:docMk/>
          <pc:sldMk cId="2692061348" sldId="317"/>
        </pc:sldMkLst>
        <pc:spChg chg="mod">
          <ac:chgData name="Martin Kopecký" userId="1f9ccfddbcc10a2f" providerId="LiveId" clId="{F80D88D8-92D1-4963-B9A8-118FF158D9C9}" dt="2022-06-23T10:40:45.300" v="231" actId="20577"/>
          <ac:spMkLst>
            <pc:docMk/>
            <pc:sldMk cId="2692061348" sldId="317"/>
            <ac:spMk id="159" creationId="{00000000-0000-0000-0000-000000000000}"/>
          </ac:spMkLst>
        </pc:spChg>
      </pc:sldChg>
      <pc:sldChg chg="modSp">
        <pc:chgData name="Martin Kopecký" userId="1f9ccfddbcc10a2f" providerId="LiveId" clId="{F80D88D8-92D1-4963-B9A8-118FF158D9C9}" dt="2022-06-23T10:38:39.768" v="139" actId="20577"/>
        <pc:sldMkLst>
          <pc:docMk/>
          <pc:sldMk cId="1504015649" sldId="326"/>
        </pc:sldMkLst>
        <pc:spChg chg="mod">
          <ac:chgData name="Martin Kopecký" userId="1f9ccfddbcc10a2f" providerId="LiveId" clId="{F80D88D8-92D1-4963-B9A8-118FF158D9C9}" dt="2022-06-23T10:38:39.768" v="139" actId="20577"/>
          <ac:spMkLst>
            <pc:docMk/>
            <pc:sldMk cId="1504015649" sldId="326"/>
            <ac:spMk id="159" creationId="{00000000-0000-0000-0000-000000000000}"/>
          </ac:spMkLst>
        </pc:spChg>
      </pc:sldChg>
      <pc:sldChg chg="modSp">
        <pc:chgData name="Martin Kopecký" userId="1f9ccfddbcc10a2f" providerId="LiveId" clId="{F80D88D8-92D1-4963-B9A8-118FF158D9C9}" dt="2022-06-23T09:47:36.744" v="30" actId="404"/>
        <pc:sldMkLst>
          <pc:docMk/>
          <pc:sldMk cId="2024729525" sldId="330"/>
        </pc:sldMkLst>
        <pc:spChg chg="mod">
          <ac:chgData name="Martin Kopecký" userId="1f9ccfddbcc10a2f" providerId="LiveId" clId="{F80D88D8-92D1-4963-B9A8-118FF158D9C9}" dt="2022-06-23T09:47:36.744" v="30" actId="404"/>
          <ac:spMkLst>
            <pc:docMk/>
            <pc:sldMk cId="2024729525" sldId="330"/>
            <ac:spMk id="159" creationId="{00000000-0000-0000-0000-000000000000}"/>
          </ac:spMkLst>
        </pc:spChg>
      </pc:sldChg>
      <pc:sldChg chg="modSp mod">
        <pc:chgData name="Martin Kopecký" userId="1f9ccfddbcc10a2f" providerId="LiveId" clId="{F80D88D8-92D1-4963-B9A8-118FF158D9C9}" dt="2022-06-23T10:27:15.485" v="92" actId="20577"/>
        <pc:sldMkLst>
          <pc:docMk/>
          <pc:sldMk cId="3277507449" sldId="338"/>
        </pc:sldMkLst>
        <pc:spChg chg="mod">
          <ac:chgData name="Martin Kopecký" userId="1f9ccfddbcc10a2f" providerId="LiveId" clId="{F80D88D8-92D1-4963-B9A8-118FF158D9C9}" dt="2022-06-23T10:27:15.485" v="92" actId="20577"/>
          <ac:spMkLst>
            <pc:docMk/>
            <pc:sldMk cId="3277507449" sldId="338"/>
            <ac:spMk id="3" creationId="{F9E3D4B5-9F34-4E4F-B5FD-9504BB6918C6}"/>
          </ac:spMkLst>
        </pc:spChg>
      </pc:sldChg>
      <pc:sldChg chg="modSp">
        <pc:chgData name="Martin Kopecký" userId="1f9ccfddbcc10a2f" providerId="LiveId" clId="{F80D88D8-92D1-4963-B9A8-118FF158D9C9}" dt="2022-06-23T10:20:30.715" v="87" actId="123"/>
        <pc:sldMkLst>
          <pc:docMk/>
          <pc:sldMk cId="2377910031" sldId="368"/>
        </pc:sldMkLst>
        <pc:spChg chg="mod">
          <ac:chgData name="Martin Kopecký" userId="1f9ccfddbcc10a2f" providerId="LiveId" clId="{F80D88D8-92D1-4963-B9A8-118FF158D9C9}" dt="2022-06-23T10:20:30.715" v="87" actId="123"/>
          <ac:spMkLst>
            <pc:docMk/>
            <pc:sldMk cId="2377910031" sldId="368"/>
            <ac:spMk id="159" creationId="{00000000-0000-0000-0000-000000000000}"/>
          </ac:spMkLst>
        </pc:spChg>
      </pc:sldChg>
      <pc:sldChg chg="modSp">
        <pc:chgData name="Martin Kopecký" userId="1f9ccfddbcc10a2f" providerId="LiveId" clId="{F80D88D8-92D1-4963-B9A8-118FF158D9C9}" dt="2022-06-23T09:46:42.554" v="29" actId="20577"/>
        <pc:sldMkLst>
          <pc:docMk/>
          <pc:sldMk cId="1980105459" sldId="369"/>
        </pc:sldMkLst>
        <pc:spChg chg="mod">
          <ac:chgData name="Martin Kopecký" userId="1f9ccfddbcc10a2f" providerId="LiveId" clId="{F80D88D8-92D1-4963-B9A8-118FF158D9C9}" dt="2022-06-23T09:46:42.554" v="29" actId="20577"/>
          <ac:spMkLst>
            <pc:docMk/>
            <pc:sldMk cId="1980105459" sldId="369"/>
            <ac:spMk id="159" creationId="{00000000-0000-0000-0000-000000000000}"/>
          </ac:spMkLst>
        </pc:spChg>
      </pc:sldChg>
      <pc:sldChg chg="modSp">
        <pc:chgData name="Martin Kopecký" userId="1f9ccfddbcc10a2f" providerId="LiveId" clId="{F80D88D8-92D1-4963-B9A8-118FF158D9C9}" dt="2022-06-23T09:46:36.466" v="28" actId="20577"/>
        <pc:sldMkLst>
          <pc:docMk/>
          <pc:sldMk cId="2483734667" sldId="370"/>
        </pc:sldMkLst>
        <pc:spChg chg="mod">
          <ac:chgData name="Martin Kopecký" userId="1f9ccfddbcc10a2f" providerId="LiveId" clId="{F80D88D8-92D1-4963-B9A8-118FF158D9C9}" dt="2022-06-23T09:46:36.466" v="28" actId="20577"/>
          <ac:spMkLst>
            <pc:docMk/>
            <pc:sldMk cId="2483734667" sldId="370"/>
            <ac:spMk id="159" creationId="{00000000-0000-0000-0000-000000000000}"/>
          </ac:spMkLst>
        </pc:spChg>
      </pc:sldChg>
      <pc:sldChg chg="modSp mod">
        <pc:chgData name="Martin Kopecký" userId="1f9ccfddbcc10a2f" providerId="LiveId" clId="{F80D88D8-92D1-4963-B9A8-118FF158D9C9}" dt="2022-06-23T10:19:33.434" v="84" actId="20577"/>
        <pc:sldMkLst>
          <pc:docMk/>
          <pc:sldMk cId="2526945212" sldId="373"/>
        </pc:sldMkLst>
        <pc:spChg chg="mod">
          <ac:chgData name="Martin Kopecký" userId="1f9ccfddbcc10a2f" providerId="LiveId" clId="{F80D88D8-92D1-4963-B9A8-118FF158D9C9}" dt="2022-06-23T10:19:33.434" v="84" actId="20577"/>
          <ac:spMkLst>
            <pc:docMk/>
            <pc:sldMk cId="2526945212" sldId="373"/>
            <ac:spMk id="3" creationId="{B53744C3-EE9C-FCF3-E659-5ABA94E11E6D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3" name="Shape 15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Vážené kolegyně, vážení kolegové, dovolte, abych Vám představila </a:t>
            </a:r>
            <a:r>
              <a:rPr lang="cs-CZ" dirty="0" err="1"/>
              <a:t>meidální</a:t>
            </a:r>
            <a:r>
              <a:rPr lang="cs-CZ" dirty="0"/>
              <a:t> aktivity České lékárnické komory. Naše aktivita ani po listopadovém sjezdu delegátů nepolevila, čemuž odpovídá i počet výstupů v médiích</a:t>
            </a:r>
          </a:p>
        </p:txBody>
      </p:sp>
    </p:spTree>
    <p:extLst>
      <p:ext uri="{BB962C8B-B14F-4D97-AF65-F5344CB8AC3E}">
        <p14:creationId xmlns:p14="http://schemas.microsoft.com/office/powerpoint/2010/main" val="33490806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918797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919300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51254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86873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090425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526096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934442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934262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75578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140176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78562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896819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0641312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75764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9526004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76A9-87A5-4D08-A427-AD99AB4753FA}" type="slidenum">
              <a:rPr lang="cs-CZ" smtClean="0"/>
              <a:pPr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78885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275178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40405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228513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773794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857185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752755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45408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Název a podtit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názvu"/>
          <p:cNvSpPr>
            <a:spLocks noGrp="1"/>
          </p:cNvSpPr>
          <p:nvPr>
            <p:ph type="title"/>
          </p:nvPr>
        </p:nvSpPr>
        <p:spPr>
          <a:xfrm>
            <a:off x="1693385" y="1638300"/>
            <a:ext cx="13953493" cy="3302000"/>
          </a:xfrm>
          <a:prstGeom prst="rect">
            <a:avLst/>
          </a:prstGeom>
        </p:spPr>
        <p:txBody>
          <a:bodyPr anchor="b"/>
          <a:lstStyle/>
          <a:p>
            <a:r>
              <a:t>Text názvu</a:t>
            </a:r>
          </a:p>
        </p:txBody>
      </p:sp>
      <p:sp>
        <p:nvSpPr>
          <p:cNvPr id="12" name="Text úrovně 1…"/>
          <p:cNvSpPr>
            <a:spLocks noGrp="1"/>
          </p:cNvSpPr>
          <p:nvPr>
            <p:ph type="body" sz="quarter" idx="1"/>
          </p:nvPr>
        </p:nvSpPr>
        <p:spPr>
          <a:xfrm>
            <a:off x="1693385" y="5029200"/>
            <a:ext cx="13953493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0" algn="ctr">
              <a:spcBef>
                <a:spcPts val="0"/>
              </a:spcBef>
              <a:buSzTx/>
              <a:buNone/>
              <a:defRPr sz="3200"/>
            </a:lvl2pPr>
            <a:lvl3pPr marL="0" indent="0" algn="ctr">
              <a:spcBef>
                <a:spcPts val="0"/>
              </a:spcBef>
              <a:buSzTx/>
              <a:buNone/>
              <a:defRPr sz="3200"/>
            </a:lvl3pPr>
            <a:lvl4pPr marL="0" indent="0" algn="ctr">
              <a:spcBef>
                <a:spcPts val="0"/>
              </a:spcBef>
              <a:buSzTx/>
              <a:buNone/>
              <a:defRPr sz="3200"/>
            </a:lvl4pPr>
            <a:lvl5pPr marL="0" indent="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13" name="Číslo snímku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á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ext úrovně 1…"/>
          <p:cNvSpPr>
            <a:spLocks noGrp="1"/>
          </p:cNvSpPr>
          <p:nvPr>
            <p:ph type="body" sz="quarter" idx="1"/>
          </p:nvPr>
        </p:nvSpPr>
        <p:spPr>
          <a:xfrm>
            <a:off x="1693385" y="6362700"/>
            <a:ext cx="13953493" cy="4699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  <a:lvl2pPr marL="740832" indent="-296332" algn="ctr">
              <a:spcBef>
                <a:spcPts val="0"/>
              </a:spcBef>
              <a:defRPr sz="2400"/>
            </a:lvl2pPr>
            <a:lvl3pPr marL="1185332" indent="-296332" algn="ctr">
              <a:spcBef>
                <a:spcPts val="0"/>
              </a:spcBef>
              <a:defRPr sz="2400"/>
            </a:lvl3pPr>
            <a:lvl4pPr marL="1629833" indent="-296332" algn="ctr">
              <a:spcBef>
                <a:spcPts val="0"/>
              </a:spcBef>
              <a:defRPr sz="2400"/>
            </a:lvl4pPr>
            <a:lvl5pPr marL="2074333" indent="-296333" algn="ctr">
              <a:spcBef>
                <a:spcPts val="0"/>
              </a:spcBef>
              <a:defRPr sz="2400"/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94" name="Hranol"/>
          <p:cNvSpPr>
            <a:spLocks noGrp="1"/>
          </p:cNvSpPr>
          <p:nvPr>
            <p:ph type="body" sz="quarter" idx="13"/>
          </p:nvPr>
        </p:nvSpPr>
        <p:spPr>
          <a:xfrm>
            <a:off x="1693385" y="4267200"/>
            <a:ext cx="13953493" cy="685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5" name="Číslo snímku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graf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Obrázek"/>
          <p:cNvSpPr>
            <a:spLocks noGrp="1"/>
          </p:cNvSpPr>
          <p:nvPr>
            <p:ph type="pic" idx="13"/>
          </p:nvPr>
        </p:nvSpPr>
        <p:spPr>
          <a:xfrm>
            <a:off x="0" y="0"/>
            <a:ext cx="17340263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Číslo snímku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Číslo snímku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podval-hlavicka.jpg" descr="podval-hlavick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" y="8505052"/>
            <a:ext cx="17340270" cy="1248554"/>
          </a:xfrm>
          <a:prstGeom prst="rect">
            <a:avLst/>
          </a:prstGeom>
          <a:ln w="12700">
            <a:miter lim="400000"/>
          </a:ln>
        </p:spPr>
      </p:pic>
      <p:sp>
        <p:nvSpPr>
          <p:cNvPr id="119" name="Čára"/>
          <p:cNvSpPr/>
          <p:nvPr/>
        </p:nvSpPr>
        <p:spPr>
          <a:xfrm>
            <a:off x="541883" y="2133605"/>
            <a:ext cx="16121032" cy="2255"/>
          </a:xfrm>
          <a:prstGeom prst="line">
            <a:avLst/>
          </a:prstGeom>
          <a:ln w="12700">
            <a:solidFill>
              <a:srgbClr val="00823B"/>
            </a:solidFill>
          </a:ln>
        </p:spPr>
        <p:txBody>
          <a:bodyPr lIns="45718" tIns="45718" rIns="45718" bIns="45718"/>
          <a:lstStyle/>
          <a:p>
            <a:endParaRPr sz="3600"/>
          </a:p>
        </p:txBody>
      </p:sp>
      <p:sp>
        <p:nvSpPr>
          <p:cNvPr id="120" name="Text názvu"/>
          <p:cNvSpPr>
            <a:spLocks noGrp="1"/>
          </p:cNvSpPr>
          <p:nvPr>
            <p:ph type="title"/>
          </p:nvPr>
        </p:nvSpPr>
        <p:spPr>
          <a:xfrm>
            <a:off x="1300518" y="3029941"/>
            <a:ext cx="14739228" cy="2090705"/>
          </a:xfrm>
          <a:prstGeom prst="rect">
            <a:avLst/>
          </a:prstGeom>
        </p:spPr>
        <p:txBody>
          <a:bodyPr lIns="65022" tIns="65022" rIns="65022" bIns="65022"/>
          <a:lstStyle>
            <a:lvl1pPr defTabSz="1300480">
              <a:defRPr sz="34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Text názvu</a:t>
            </a:r>
          </a:p>
        </p:txBody>
      </p:sp>
      <p:sp>
        <p:nvSpPr>
          <p:cNvPr id="121" name="Text úrovně 1…"/>
          <p:cNvSpPr>
            <a:spLocks noGrp="1"/>
          </p:cNvSpPr>
          <p:nvPr>
            <p:ph type="body" sz="quarter" idx="1"/>
          </p:nvPr>
        </p:nvSpPr>
        <p:spPr>
          <a:xfrm>
            <a:off x="2601035" y="5527040"/>
            <a:ext cx="12138191" cy="2492590"/>
          </a:xfrm>
          <a:prstGeom prst="rect">
            <a:avLst/>
          </a:prstGeom>
        </p:spPr>
        <p:txBody>
          <a:bodyPr lIns="65022" tIns="65022" rIns="65022" bIns="65022" anchor="t"/>
          <a:lstStyle>
            <a:lvl1pPr marL="0" indent="0" algn="ctr" defTabSz="1300480">
              <a:spcBef>
                <a:spcPts val="800"/>
              </a:spcBef>
              <a:buSzTx/>
              <a:buNone/>
              <a:defRPr sz="34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indent="0" algn="ctr" defTabSz="1300480">
              <a:spcBef>
                <a:spcPts val="800"/>
              </a:spcBef>
              <a:buSzTx/>
              <a:buNone/>
              <a:defRPr sz="34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indent="0" algn="ctr" defTabSz="1300480">
              <a:spcBef>
                <a:spcPts val="800"/>
              </a:spcBef>
              <a:buSzTx/>
              <a:buNone/>
              <a:defRPr sz="34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indent="0" algn="ctr" defTabSz="1300480">
              <a:spcBef>
                <a:spcPts val="800"/>
              </a:spcBef>
              <a:buSzTx/>
              <a:buNone/>
              <a:defRPr sz="34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indent="0" algn="ctr" defTabSz="1300480">
              <a:spcBef>
                <a:spcPts val="800"/>
              </a:spcBef>
              <a:buSzTx/>
              <a:buNone/>
              <a:defRPr sz="34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122" name="Číslo snímku"/>
          <p:cNvSpPr>
            <a:spLocks noGrp="1"/>
          </p:cNvSpPr>
          <p:nvPr>
            <p:ph type="sldNum" sz="quarter" idx="2"/>
          </p:nvPr>
        </p:nvSpPr>
        <p:spPr>
          <a:xfrm>
            <a:off x="16619800" y="8929570"/>
            <a:ext cx="314056" cy="315980"/>
          </a:xfrm>
          <a:prstGeom prst="rect">
            <a:avLst/>
          </a:prstGeom>
        </p:spPr>
        <p:txBody>
          <a:bodyPr lIns="65022" tIns="65022" rIns="65022" bIns="65022" anchor="ctr"/>
          <a:lstStyle>
            <a:lvl1pPr algn="r" defTabSz="1300480"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719E0782-3948-40DB-B8FB-9E8EAFE914C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36" y="363210"/>
            <a:ext cx="4334918" cy="1320467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podval-hlavicka.jpg" descr="podval-hlavick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" y="8505052"/>
            <a:ext cx="17340270" cy="1248554"/>
          </a:xfrm>
          <a:prstGeom prst="rect">
            <a:avLst/>
          </a:prstGeom>
          <a:ln w="12700">
            <a:miter lim="400000"/>
          </a:ln>
        </p:spPr>
      </p:pic>
      <p:sp>
        <p:nvSpPr>
          <p:cNvPr id="131" name="Čára"/>
          <p:cNvSpPr/>
          <p:nvPr/>
        </p:nvSpPr>
        <p:spPr>
          <a:xfrm>
            <a:off x="541883" y="2133605"/>
            <a:ext cx="16121032" cy="2255"/>
          </a:xfrm>
          <a:prstGeom prst="line">
            <a:avLst/>
          </a:prstGeom>
          <a:ln w="12700">
            <a:solidFill>
              <a:srgbClr val="00823B"/>
            </a:solidFill>
          </a:ln>
        </p:spPr>
        <p:txBody>
          <a:bodyPr lIns="45718" tIns="45718" rIns="45718" bIns="45718"/>
          <a:lstStyle/>
          <a:p>
            <a:endParaRPr sz="3600"/>
          </a:p>
        </p:txBody>
      </p:sp>
      <p:sp>
        <p:nvSpPr>
          <p:cNvPr id="132" name="Text názvu"/>
          <p:cNvSpPr>
            <a:spLocks noGrp="1"/>
          </p:cNvSpPr>
          <p:nvPr>
            <p:ph type="title"/>
          </p:nvPr>
        </p:nvSpPr>
        <p:spPr>
          <a:xfrm>
            <a:off x="5283363" y="390595"/>
            <a:ext cx="11189894" cy="1625602"/>
          </a:xfrm>
          <a:prstGeom prst="rect">
            <a:avLst/>
          </a:prstGeom>
        </p:spPr>
        <p:txBody>
          <a:bodyPr lIns="65022" tIns="65022" rIns="65022" bIns="65022"/>
          <a:lstStyle>
            <a:lvl1pPr defTabSz="1300480">
              <a:defRPr sz="34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Text názvu</a:t>
            </a:r>
          </a:p>
        </p:txBody>
      </p:sp>
      <p:sp>
        <p:nvSpPr>
          <p:cNvPr id="133" name="Text úrovně 1…"/>
          <p:cNvSpPr>
            <a:spLocks noGrp="1"/>
          </p:cNvSpPr>
          <p:nvPr>
            <p:ph type="body" idx="1"/>
          </p:nvPr>
        </p:nvSpPr>
        <p:spPr>
          <a:xfrm>
            <a:off x="867010" y="2275843"/>
            <a:ext cx="15606245" cy="6156965"/>
          </a:xfrm>
          <a:prstGeom prst="rect">
            <a:avLst/>
          </a:prstGeom>
        </p:spPr>
        <p:txBody>
          <a:bodyPr lIns="65022" tIns="65022" rIns="65022" bIns="65022" anchor="t"/>
          <a:lstStyle>
            <a:lvl1pPr marL="364331" indent="-364331" defTabSz="1300480">
              <a:spcBef>
                <a:spcPts val="800"/>
              </a:spcBef>
              <a:buSzPct val="100000"/>
              <a:buFont typeface="Arial"/>
              <a:defRPr sz="3400">
                <a:solidFill>
                  <a:srgbClr val="00823B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689882" indent="-346981" defTabSz="1300480">
              <a:spcBef>
                <a:spcPts val="800"/>
              </a:spcBef>
              <a:buSzPct val="100000"/>
              <a:buFont typeface="Arial"/>
              <a:buChar char="–"/>
              <a:defRPr sz="3400">
                <a:solidFill>
                  <a:srgbClr val="00823B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009650" indent="-323850" defTabSz="1300480">
              <a:spcBef>
                <a:spcPts val="800"/>
              </a:spcBef>
              <a:buSzPct val="100000"/>
              <a:buFont typeface="Arial"/>
              <a:defRPr sz="3400">
                <a:solidFill>
                  <a:srgbClr val="00823B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417319" indent="-388619" defTabSz="1300480">
              <a:spcBef>
                <a:spcPts val="800"/>
              </a:spcBef>
              <a:buSzPct val="100000"/>
              <a:buFont typeface="Arial"/>
              <a:buChar char="–"/>
              <a:defRPr sz="3400">
                <a:solidFill>
                  <a:srgbClr val="00823B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760220" indent="-388619" defTabSz="1300480">
              <a:spcBef>
                <a:spcPts val="800"/>
              </a:spcBef>
              <a:buSzPct val="100000"/>
              <a:buFont typeface="Arial"/>
              <a:buChar char="»"/>
              <a:defRPr sz="3400">
                <a:solidFill>
                  <a:srgbClr val="00823B"/>
                </a:solidFill>
                <a:latin typeface="Verdana"/>
                <a:ea typeface="Verdana"/>
                <a:cs typeface="Verdana"/>
                <a:sym typeface="Verdana"/>
              </a:defRPr>
            </a:lvl5pPr>
          </a:lstStyle>
          <a:p>
            <a:r>
              <a:rPr dirty="0"/>
              <a:t>Text </a:t>
            </a:r>
            <a:r>
              <a:rPr dirty="0" err="1"/>
              <a:t>úrovně</a:t>
            </a:r>
            <a:r>
              <a:rPr dirty="0"/>
              <a:t> 1</a:t>
            </a:r>
          </a:p>
          <a:p>
            <a:pPr lvl="1"/>
            <a:r>
              <a:rPr dirty="0"/>
              <a:t>Text </a:t>
            </a:r>
            <a:r>
              <a:rPr dirty="0" err="1"/>
              <a:t>úrovně</a:t>
            </a:r>
            <a:r>
              <a:rPr dirty="0"/>
              <a:t> 2</a:t>
            </a:r>
          </a:p>
          <a:p>
            <a:pPr lvl="2"/>
            <a:r>
              <a:rPr dirty="0"/>
              <a:t>Text </a:t>
            </a:r>
            <a:r>
              <a:rPr dirty="0" err="1"/>
              <a:t>úrovně</a:t>
            </a:r>
            <a:r>
              <a:rPr dirty="0"/>
              <a:t> 3</a:t>
            </a:r>
          </a:p>
          <a:p>
            <a:pPr lvl="3"/>
            <a:r>
              <a:rPr dirty="0"/>
              <a:t>Text </a:t>
            </a:r>
            <a:r>
              <a:rPr dirty="0" err="1"/>
              <a:t>úrovně</a:t>
            </a:r>
            <a:r>
              <a:rPr dirty="0"/>
              <a:t> 4</a:t>
            </a:r>
          </a:p>
          <a:p>
            <a:pPr lvl="4"/>
            <a:r>
              <a:rPr dirty="0"/>
              <a:t>Text </a:t>
            </a:r>
            <a:r>
              <a:rPr dirty="0" err="1"/>
              <a:t>úrovně</a:t>
            </a:r>
            <a:r>
              <a:rPr dirty="0"/>
              <a:t> 5</a:t>
            </a:r>
          </a:p>
        </p:txBody>
      </p:sp>
      <p:sp>
        <p:nvSpPr>
          <p:cNvPr id="134" name="Číslo snímku"/>
          <p:cNvSpPr>
            <a:spLocks noGrp="1"/>
          </p:cNvSpPr>
          <p:nvPr>
            <p:ph type="sldNum" sz="quarter" idx="2"/>
          </p:nvPr>
        </p:nvSpPr>
        <p:spPr>
          <a:xfrm>
            <a:off x="16619800" y="8929570"/>
            <a:ext cx="314056" cy="315980"/>
          </a:xfrm>
          <a:prstGeom prst="rect">
            <a:avLst/>
          </a:prstGeom>
        </p:spPr>
        <p:txBody>
          <a:bodyPr lIns="65022" tIns="65022" rIns="65022" bIns="65022" anchor="ctr"/>
          <a:lstStyle>
            <a:lvl1pPr algn="r" defTabSz="1300480"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21BFFBE4-8C18-4280-A21F-A74C2D51E3A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36" y="363210"/>
            <a:ext cx="4334918" cy="1320467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podval-hlavicka.jpg" descr="podval-hlavick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8505049"/>
            <a:ext cx="17340264" cy="1248552"/>
          </a:xfrm>
          <a:prstGeom prst="rect">
            <a:avLst/>
          </a:prstGeom>
          <a:ln w="12700">
            <a:miter lim="400000"/>
          </a:ln>
        </p:spPr>
      </p:pic>
      <p:sp>
        <p:nvSpPr>
          <p:cNvPr id="143" name="Čára"/>
          <p:cNvSpPr/>
          <p:nvPr/>
        </p:nvSpPr>
        <p:spPr>
          <a:xfrm>
            <a:off x="541882" y="2133603"/>
            <a:ext cx="16121028" cy="2255"/>
          </a:xfrm>
          <a:prstGeom prst="line">
            <a:avLst/>
          </a:prstGeom>
          <a:ln w="12700">
            <a:solidFill>
              <a:srgbClr val="00823B"/>
            </a:solidFill>
          </a:ln>
        </p:spPr>
        <p:txBody>
          <a:bodyPr lIns="65023" tIns="65023" rIns="65023" bIns="65023"/>
          <a:lstStyle/>
          <a:p>
            <a:pPr algn="l" defTabSz="1300480">
              <a:defRPr sz="2400"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144" name="Text názvu"/>
          <p:cNvSpPr>
            <a:spLocks noGrp="1"/>
          </p:cNvSpPr>
          <p:nvPr>
            <p:ph type="title"/>
          </p:nvPr>
        </p:nvSpPr>
        <p:spPr>
          <a:xfrm>
            <a:off x="5283362" y="390597"/>
            <a:ext cx="11189890" cy="1625601"/>
          </a:xfrm>
          <a:prstGeom prst="rect">
            <a:avLst/>
          </a:prstGeom>
        </p:spPr>
        <p:txBody>
          <a:bodyPr lIns="65023" tIns="65023" rIns="65023" bIns="65023"/>
          <a:lstStyle>
            <a:lvl1pPr defTabSz="1300480">
              <a:defRPr sz="5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Text názvu</a:t>
            </a:r>
          </a:p>
        </p:txBody>
      </p:sp>
      <p:sp>
        <p:nvSpPr>
          <p:cNvPr id="145" name="Text úrovně 1…"/>
          <p:cNvSpPr>
            <a:spLocks noGrp="1"/>
          </p:cNvSpPr>
          <p:nvPr>
            <p:ph type="body" idx="1"/>
          </p:nvPr>
        </p:nvSpPr>
        <p:spPr>
          <a:xfrm>
            <a:off x="867012" y="2275839"/>
            <a:ext cx="15606239" cy="6156962"/>
          </a:xfrm>
          <a:prstGeom prst="rect">
            <a:avLst/>
          </a:prstGeom>
        </p:spPr>
        <p:txBody>
          <a:bodyPr lIns="65023" tIns="65023" rIns="65023" bIns="65023" anchor="t"/>
          <a:lstStyle>
            <a:lvl1pPr marL="471487" indent="-471487" defTabSz="1300480">
              <a:spcBef>
                <a:spcPts val="1000"/>
              </a:spcBef>
              <a:buSzPct val="100000"/>
              <a:buFont typeface="Arial"/>
              <a:defRPr sz="4400">
                <a:solidFill>
                  <a:srgbClr val="00823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06235" indent="-449035" defTabSz="1300480">
              <a:spcBef>
                <a:spcPts val="1000"/>
              </a:spcBef>
              <a:buSzPct val="100000"/>
              <a:buFont typeface="Arial"/>
              <a:buChar char="–"/>
              <a:defRPr sz="4400">
                <a:solidFill>
                  <a:srgbClr val="00823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defTabSz="1300480">
              <a:spcBef>
                <a:spcPts val="1000"/>
              </a:spcBef>
              <a:buSzPct val="100000"/>
              <a:buFont typeface="Arial"/>
              <a:defRPr sz="4400">
                <a:solidFill>
                  <a:srgbClr val="00823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74520" indent="-502920" defTabSz="1300480">
              <a:spcBef>
                <a:spcPts val="1000"/>
              </a:spcBef>
              <a:buSzPct val="100000"/>
              <a:buFont typeface="Arial"/>
              <a:buChar char="–"/>
              <a:defRPr sz="4400">
                <a:solidFill>
                  <a:srgbClr val="00823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331720" indent="-502920" defTabSz="1300480">
              <a:spcBef>
                <a:spcPts val="1000"/>
              </a:spcBef>
              <a:buSzPct val="100000"/>
              <a:buFont typeface="Arial"/>
              <a:buChar char="»"/>
              <a:defRPr sz="4400">
                <a:solidFill>
                  <a:srgbClr val="00823B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146" name="Číslo snímku"/>
          <p:cNvSpPr>
            <a:spLocks noGrp="1"/>
          </p:cNvSpPr>
          <p:nvPr>
            <p:ph type="sldNum" sz="quarter" idx="2"/>
          </p:nvPr>
        </p:nvSpPr>
        <p:spPr>
          <a:xfrm>
            <a:off x="16562088" y="8898788"/>
            <a:ext cx="371766" cy="377537"/>
          </a:xfrm>
          <a:prstGeom prst="rect">
            <a:avLst/>
          </a:prstGeom>
        </p:spPr>
        <p:txBody>
          <a:bodyPr lIns="65023" tIns="65023" rIns="65023" bIns="65023" anchor="ctr"/>
          <a:lstStyle>
            <a:lvl1pPr algn="r" defTabSz="1300480"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C12219FB-EB27-4EC5-B5C6-B50D6C93F05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36" y="363210"/>
            <a:ext cx="4334918" cy="1320467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grafie - na šířk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rázek"/>
          <p:cNvSpPr>
            <a:spLocks noGrp="1"/>
          </p:cNvSpPr>
          <p:nvPr>
            <p:ph type="pic" idx="13"/>
          </p:nvPr>
        </p:nvSpPr>
        <p:spPr>
          <a:xfrm>
            <a:off x="2142132" y="635000"/>
            <a:ext cx="13039065" cy="591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ext názvu"/>
          <p:cNvSpPr>
            <a:spLocks noGrp="1"/>
          </p:cNvSpPr>
          <p:nvPr>
            <p:ph type="title"/>
          </p:nvPr>
        </p:nvSpPr>
        <p:spPr>
          <a:xfrm>
            <a:off x="1693385" y="6718300"/>
            <a:ext cx="13953493" cy="1422400"/>
          </a:xfrm>
          <a:prstGeom prst="rect">
            <a:avLst/>
          </a:prstGeom>
        </p:spPr>
        <p:txBody>
          <a:bodyPr anchor="b"/>
          <a:lstStyle/>
          <a:p>
            <a:r>
              <a:t>Text názvu</a:t>
            </a:r>
          </a:p>
        </p:txBody>
      </p:sp>
      <p:sp>
        <p:nvSpPr>
          <p:cNvPr id="22" name="Text úrovně 1…"/>
          <p:cNvSpPr>
            <a:spLocks noGrp="1"/>
          </p:cNvSpPr>
          <p:nvPr>
            <p:ph type="body" sz="quarter" idx="1"/>
          </p:nvPr>
        </p:nvSpPr>
        <p:spPr>
          <a:xfrm>
            <a:off x="1693385" y="8191500"/>
            <a:ext cx="13953493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0" algn="ctr">
              <a:spcBef>
                <a:spcPts val="0"/>
              </a:spcBef>
              <a:buSzTx/>
              <a:buNone/>
              <a:defRPr sz="3200"/>
            </a:lvl2pPr>
            <a:lvl3pPr marL="0" indent="0" algn="ctr">
              <a:spcBef>
                <a:spcPts val="0"/>
              </a:spcBef>
              <a:buSzTx/>
              <a:buNone/>
              <a:defRPr sz="3200"/>
            </a:lvl3pPr>
            <a:lvl4pPr marL="0" indent="0" algn="ctr">
              <a:spcBef>
                <a:spcPts val="0"/>
              </a:spcBef>
              <a:buSzTx/>
              <a:buNone/>
              <a:defRPr sz="3200"/>
            </a:lvl4pPr>
            <a:lvl5pPr marL="0" indent="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23" name="Číslo snímku"/>
          <p:cNvSpPr>
            <a:spLocks noGrp="1"/>
          </p:cNvSpPr>
          <p:nvPr>
            <p:ph type="sldNum" sz="quarter" idx="2"/>
          </p:nvPr>
        </p:nvSpPr>
        <p:spPr>
          <a:xfrm>
            <a:off x="8466098" y="9245600"/>
            <a:ext cx="391133" cy="37959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Název – uprostř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názvu"/>
          <p:cNvSpPr>
            <a:spLocks noGrp="1"/>
          </p:cNvSpPr>
          <p:nvPr>
            <p:ph type="title"/>
          </p:nvPr>
        </p:nvSpPr>
        <p:spPr>
          <a:xfrm>
            <a:off x="1693385" y="3225800"/>
            <a:ext cx="13953493" cy="3302000"/>
          </a:xfrm>
          <a:prstGeom prst="rect">
            <a:avLst/>
          </a:prstGeom>
        </p:spPr>
        <p:txBody>
          <a:bodyPr/>
          <a:lstStyle/>
          <a:p>
            <a:r>
              <a:t>Text názvu</a:t>
            </a:r>
          </a:p>
        </p:txBody>
      </p:sp>
      <p:sp>
        <p:nvSpPr>
          <p:cNvPr id="31" name="Číslo snímku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grafie - na výšk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Obrázek"/>
          <p:cNvSpPr>
            <a:spLocks noGrp="1"/>
          </p:cNvSpPr>
          <p:nvPr>
            <p:ph type="pic" sz="half" idx="13"/>
          </p:nvPr>
        </p:nvSpPr>
        <p:spPr>
          <a:xfrm>
            <a:off x="8958007" y="635000"/>
            <a:ext cx="7112217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ext názvu"/>
          <p:cNvSpPr>
            <a:spLocks noGrp="1"/>
          </p:cNvSpPr>
          <p:nvPr>
            <p:ph type="title"/>
          </p:nvPr>
        </p:nvSpPr>
        <p:spPr>
          <a:xfrm>
            <a:off x="1270039" y="635000"/>
            <a:ext cx="7112217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Text názvu</a:t>
            </a:r>
          </a:p>
        </p:txBody>
      </p:sp>
      <p:sp>
        <p:nvSpPr>
          <p:cNvPr id="40" name="Text úrovně 1…"/>
          <p:cNvSpPr>
            <a:spLocks noGrp="1"/>
          </p:cNvSpPr>
          <p:nvPr>
            <p:ph type="body" sz="quarter" idx="1"/>
          </p:nvPr>
        </p:nvSpPr>
        <p:spPr>
          <a:xfrm>
            <a:off x="1270039" y="4762500"/>
            <a:ext cx="7112217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0" algn="ctr">
              <a:spcBef>
                <a:spcPts val="0"/>
              </a:spcBef>
              <a:buSzTx/>
              <a:buNone/>
              <a:defRPr sz="3200"/>
            </a:lvl2pPr>
            <a:lvl3pPr marL="0" indent="0" algn="ctr">
              <a:spcBef>
                <a:spcPts val="0"/>
              </a:spcBef>
              <a:buSzTx/>
              <a:buNone/>
              <a:defRPr sz="3200"/>
            </a:lvl3pPr>
            <a:lvl4pPr marL="0" indent="0" algn="ctr">
              <a:spcBef>
                <a:spcPts val="0"/>
              </a:spcBef>
              <a:buSzTx/>
              <a:buNone/>
              <a:defRPr sz="3200"/>
            </a:lvl4pPr>
            <a:lvl5pPr marL="0" indent="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41" name="Číslo snímku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Název - nahoř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 názvu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 názvu</a:t>
            </a:r>
          </a:p>
        </p:txBody>
      </p:sp>
      <p:sp>
        <p:nvSpPr>
          <p:cNvPr id="49" name="Číslo snímku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Název a odráž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 názvu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 názvu</a:t>
            </a:r>
          </a:p>
        </p:txBody>
      </p:sp>
      <p:sp>
        <p:nvSpPr>
          <p:cNvPr id="57" name="Text úrovně 1…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58" name="Číslo snímku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Název, podtitul a fotograf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Obrázek"/>
          <p:cNvSpPr>
            <a:spLocks noGrp="1"/>
          </p:cNvSpPr>
          <p:nvPr>
            <p:ph type="pic" sz="half" idx="13"/>
          </p:nvPr>
        </p:nvSpPr>
        <p:spPr>
          <a:xfrm>
            <a:off x="8958007" y="2603500"/>
            <a:ext cx="7112217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ext názvu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 názvu</a:t>
            </a:r>
          </a:p>
        </p:txBody>
      </p:sp>
      <p:sp>
        <p:nvSpPr>
          <p:cNvPr id="67" name="Text úrovně 1…"/>
          <p:cNvSpPr>
            <a:spLocks noGrp="1"/>
          </p:cNvSpPr>
          <p:nvPr>
            <p:ph type="body" sz="half" idx="1"/>
          </p:nvPr>
        </p:nvSpPr>
        <p:spPr>
          <a:xfrm>
            <a:off x="1270039" y="2603500"/>
            <a:ext cx="7112217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68" name="Číslo snímku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dráž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ext úrovně 1…"/>
          <p:cNvSpPr>
            <a:spLocks noGrp="1"/>
          </p:cNvSpPr>
          <p:nvPr>
            <p:ph type="body" idx="1"/>
          </p:nvPr>
        </p:nvSpPr>
        <p:spPr>
          <a:xfrm>
            <a:off x="1270039" y="1270000"/>
            <a:ext cx="14800185" cy="7213600"/>
          </a:xfrm>
          <a:prstGeom prst="rect">
            <a:avLst/>
          </a:prstGeom>
        </p:spPr>
        <p:txBody>
          <a:bodyPr/>
          <a:lstStyle/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76" name="Číslo snímku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grafie - 3 na výšk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Obrázek"/>
          <p:cNvSpPr>
            <a:spLocks noGrp="1"/>
          </p:cNvSpPr>
          <p:nvPr>
            <p:ph type="pic" sz="quarter" idx="13"/>
          </p:nvPr>
        </p:nvSpPr>
        <p:spPr>
          <a:xfrm>
            <a:off x="8958007" y="5092700"/>
            <a:ext cx="7112217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Obrázek"/>
          <p:cNvSpPr>
            <a:spLocks noGrp="1"/>
          </p:cNvSpPr>
          <p:nvPr>
            <p:ph type="pic" sz="quarter" idx="14"/>
          </p:nvPr>
        </p:nvSpPr>
        <p:spPr>
          <a:xfrm>
            <a:off x="8966298" y="889000"/>
            <a:ext cx="7112223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Obrázek"/>
          <p:cNvSpPr>
            <a:spLocks noGrp="1"/>
          </p:cNvSpPr>
          <p:nvPr>
            <p:ph type="pic" sz="half" idx="15"/>
          </p:nvPr>
        </p:nvSpPr>
        <p:spPr>
          <a:xfrm>
            <a:off x="1270039" y="889000"/>
            <a:ext cx="7112217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Číslo snímku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názvu"/>
          <p:cNvSpPr>
            <a:spLocks noGrp="1"/>
          </p:cNvSpPr>
          <p:nvPr>
            <p:ph type="title"/>
          </p:nvPr>
        </p:nvSpPr>
        <p:spPr>
          <a:xfrm>
            <a:off x="1270039" y="444500"/>
            <a:ext cx="14800185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Text názvu</a:t>
            </a:r>
          </a:p>
        </p:txBody>
      </p:sp>
      <p:sp>
        <p:nvSpPr>
          <p:cNvPr id="3" name="Text úrovně 1…"/>
          <p:cNvSpPr>
            <a:spLocks noGrp="1"/>
          </p:cNvSpPr>
          <p:nvPr>
            <p:ph type="body" idx="1"/>
          </p:nvPr>
        </p:nvSpPr>
        <p:spPr>
          <a:xfrm>
            <a:off x="1270039" y="2603500"/>
            <a:ext cx="14800185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4" name="Číslo snímku"/>
          <p:cNvSpPr>
            <a:spLocks noGrp="1"/>
          </p:cNvSpPr>
          <p:nvPr>
            <p:ph type="sldNum" sz="quarter" idx="2"/>
          </p:nvPr>
        </p:nvSpPr>
        <p:spPr>
          <a:xfrm>
            <a:off x="8466098" y="9251950"/>
            <a:ext cx="391133" cy="37959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Mediální a PR aktivity 2017"/>
          <p:cNvSpPr>
            <a:spLocks noGrp="1"/>
          </p:cNvSpPr>
          <p:nvPr>
            <p:ph type="title"/>
          </p:nvPr>
        </p:nvSpPr>
        <p:spPr>
          <a:xfrm>
            <a:off x="1084881" y="4084535"/>
            <a:ext cx="15250333" cy="209070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300" b="1"/>
            </a:lvl1pPr>
          </a:lstStyle>
          <a:p>
            <a:r>
              <a:rPr lang="cs-CZ" sz="6700" dirty="0"/>
              <a:t>OČKOVÁNÍ V LÉKÁRNÁCH</a:t>
            </a:r>
            <a:endParaRPr dirty="0"/>
          </a:p>
        </p:txBody>
      </p:sp>
      <p:sp>
        <p:nvSpPr>
          <p:cNvPr id="156" name="Mgr. Michaela Bažantová…"/>
          <p:cNvSpPr>
            <a:spLocks noGrp="1"/>
          </p:cNvSpPr>
          <p:nvPr>
            <p:ph type="body" sz="half" idx="1"/>
          </p:nvPr>
        </p:nvSpPr>
        <p:spPr>
          <a:xfrm>
            <a:off x="2307922" y="5850317"/>
            <a:ext cx="13732178" cy="2495983"/>
          </a:xfrm>
          <a:prstGeom prst="rect">
            <a:avLst/>
          </a:prstGeom>
        </p:spPr>
        <p:txBody>
          <a:bodyPr/>
          <a:lstStyle/>
          <a:p>
            <a:pPr marL="0" lvl="5" indent="2629958" defTabSz="1274469">
              <a:spcBef>
                <a:spcPts val="800"/>
              </a:spcBef>
              <a:buSzTx/>
              <a:buNone/>
              <a:defRPr sz="33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 dirty="0"/>
          </a:p>
          <a:p>
            <a:pPr algn="r" defTabSz="1274469">
              <a:defRPr sz="3300"/>
            </a:pPr>
            <a:endParaRPr lang="cs-CZ" dirty="0"/>
          </a:p>
          <a:p>
            <a:pPr algn="r" defTabSz="1274469">
              <a:defRPr sz="3300"/>
            </a:pPr>
            <a:r>
              <a:rPr lang="cs-CZ" dirty="0">
                <a:solidFill>
                  <a:schemeClr val="accent2"/>
                </a:solidFill>
              </a:rPr>
              <a:t>PharmDr. Martin Kopecký, PhD.</a:t>
            </a:r>
          </a:p>
          <a:p>
            <a:pPr algn="r" defTabSz="1274469">
              <a:defRPr sz="3300"/>
            </a:pPr>
            <a:r>
              <a:rPr lang="cs-CZ" dirty="0">
                <a:solidFill>
                  <a:schemeClr val="accent2"/>
                </a:solidFill>
              </a:rPr>
              <a:t>Viceprezident ČLnK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Mediální aktivity"/>
          <p:cNvSpPr>
            <a:spLocks noGrp="1"/>
          </p:cNvSpPr>
          <p:nvPr>
            <p:ph type="title"/>
          </p:nvPr>
        </p:nvSpPr>
        <p:spPr>
          <a:xfrm>
            <a:off x="6130132" y="390597"/>
            <a:ext cx="8392164" cy="1625601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defRPr sz="5300" b="1"/>
            </a:lvl1pPr>
          </a:lstStyle>
          <a:p>
            <a:r>
              <a:rPr lang="cs-CZ" sz="4000" dirty="0">
                <a:solidFill>
                  <a:schemeClr val="accent2"/>
                </a:solidFill>
              </a:rPr>
              <a:t>POLSKO</a:t>
            </a:r>
            <a:endParaRPr sz="4000" dirty="0">
              <a:solidFill>
                <a:schemeClr val="accent2"/>
              </a:solidFill>
            </a:endParaRPr>
          </a:p>
        </p:txBody>
      </p:sp>
      <p:sp>
        <p:nvSpPr>
          <p:cNvPr id="159" name="Média - tisk, rozhlas, TV…"/>
          <p:cNvSpPr>
            <a:spLocks noGrp="1"/>
          </p:cNvSpPr>
          <p:nvPr>
            <p:ph type="body" idx="1"/>
          </p:nvPr>
        </p:nvSpPr>
        <p:spPr>
          <a:xfrm>
            <a:off x="681926" y="2220685"/>
            <a:ext cx="15978752" cy="654849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dirty="0"/>
              <a:t>Rozhodnutí o očkování proti covid-19 proběhlo v zimě/jaře 2021, následovalo proškolení lékárníků. </a:t>
            </a:r>
          </a:p>
          <a:p>
            <a:pPr marL="0" indent="0" algn="just">
              <a:buNone/>
            </a:pPr>
            <a:endParaRPr lang="cs-CZ" dirty="0"/>
          </a:p>
          <a:p>
            <a:pPr marL="0" indent="0" algn="just">
              <a:buNone/>
            </a:pPr>
            <a:r>
              <a:rPr lang="cs-CZ" dirty="0"/>
              <a:t>Lékárny se připojily k Národnímu očkovacímu programu  v červenci 2021. V prosinci bylo registrováno 1281 lékáren (cca 10%).</a:t>
            </a:r>
          </a:p>
          <a:p>
            <a:pPr marL="0" indent="0" algn="just">
              <a:buNone/>
            </a:pPr>
            <a:endParaRPr lang="cs-CZ" dirty="0"/>
          </a:p>
          <a:p>
            <a:pPr marL="0" indent="0" algn="just">
              <a:buNone/>
            </a:pPr>
            <a:r>
              <a:rPr lang="cs-CZ" dirty="0"/>
              <a:t>K 12. prosinci 2021 lékárníci podali v lékárnách 680 000 dávek vakcín proti COVID-19. </a:t>
            </a:r>
            <a:r>
              <a:rPr lang="pl-PL" dirty="0"/>
              <a:t>K 18. prosinci jich bylo </a:t>
            </a:r>
            <a:r>
              <a:rPr lang="pl-PL" dirty="0">
                <a:solidFill>
                  <a:srgbClr val="FF0000"/>
                </a:solidFill>
              </a:rPr>
              <a:t>819 404</a:t>
            </a:r>
            <a:r>
              <a:rPr lang="pl-PL" dirty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00798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" grpId="0" uiExpand="1" build="p" bldLvl="5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Mediální aktivity"/>
          <p:cNvSpPr>
            <a:spLocks noGrp="1"/>
          </p:cNvSpPr>
          <p:nvPr>
            <p:ph type="title"/>
          </p:nvPr>
        </p:nvSpPr>
        <p:spPr>
          <a:xfrm>
            <a:off x="6130132" y="390597"/>
            <a:ext cx="8392164" cy="1625601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defRPr sz="5300" b="1"/>
            </a:lvl1pPr>
          </a:lstStyle>
          <a:p>
            <a:r>
              <a:rPr lang="cs-CZ" sz="4000" dirty="0">
                <a:solidFill>
                  <a:schemeClr val="accent2"/>
                </a:solidFill>
              </a:rPr>
              <a:t>SLOVENSKO</a:t>
            </a:r>
            <a:endParaRPr sz="4000" dirty="0">
              <a:solidFill>
                <a:schemeClr val="accent2"/>
              </a:solidFill>
            </a:endParaRP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53744C3-EE9C-FCF3-E659-5ABA94E11E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>
                <a:solidFill>
                  <a:srgbClr val="FF0000"/>
                </a:solidFill>
              </a:rPr>
              <a:t>Projekt očkování v lékárnách</a:t>
            </a:r>
          </a:p>
          <a:p>
            <a:pPr marL="0" indent="0">
              <a:buNone/>
            </a:pPr>
            <a:r>
              <a:rPr lang="cs-CZ" dirty="0"/>
              <a:t>Slovenská lékárnická komora, </a:t>
            </a:r>
          </a:p>
          <a:p>
            <a:pPr marL="0" indent="0">
              <a:buNone/>
            </a:pPr>
            <a:r>
              <a:rPr lang="cs-CZ" dirty="0"/>
              <a:t>partnerem je Slovenská </a:t>
            </a:r>
            <a:r>
              <a:rPr lang="cs-CZ" dirty="0" err="1"/>
              <a:t>vakcinologická</a:t>
            </a:r>
            <a:r>
              <a:rPr lang="cs-CZ" dirty="0"/>
              <a:t> společnost</a:t>
            </a:r>
          </a:p>
          <a:p>
            <a:pPr marL="0" indent="0">
              <a:buNone/>
            </a:pPr>
            <a:r>
              <a:rPr lang="cs-CZ" dirty="0"/>
              <a:t>zapojeno do diskusí je Ministerstvo </a:t>
            </a:r>
            <a:r>
              <a:rPr lang="cs-CZ" dirty="0" err="1"/>
              <a:t>zdravotníctva</a:t>
            </a:r>
            <a:r>
              <a:rPr lang="cs-CZ" dirty="0"/>
              <a:t> SR, </a:t>
            </a:r>
          </a:p>
          <a:p>
            <a:pPr marL="0" indent="0">
              <a:buNone/>
            </a:pPr>
            <a:r>
              <a:rPr lang="cs-CZ" dirty="0"/>
              <a:t>	Slovenská </a:t>
            </a:r>
            <a:r>
              <a:rPr lang="cs-CZ" dirty="0" err="1"/>
              <a:t>spoločnosť</a:t>
            </a:r>
            <a:r>
              <a:rPr lang="cs-CZ" dirty="0"/>
              <a:t> všeobecného praktického </a:t>
            </a:r>
            <a:r>
              <a:rPr lang="cs-CZ" dirty="0" err="1"/>
              <a:t>lekárstva</a:t>
            </a:r>
            <a:r>
              <a:rPr lang="cs-CZ" dirty="0"/>
              <a:t> SL,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err="1"/>
              <a:t>Asociácia</a:t>
            </a:r>
            <a:r>
              <a:rPr lang="cs-CZ" dirty="0"/>
              <a:t> na ochranu práv </a:t>
            </a:r>
            <a:r>
              <a:rPr lang="cs-CZ" dirty="0" err="1"/>
              <a:t>pacientov</a:t>
            </a:r>
            <a:r>
              <a:rPr lang="cs-CZ" dirty="0"/>
              <a:t> (AOPP), 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err="1"/>
              <a:t>Národné</a:t>
            </a:r>
            <a:r>
              <a:rPr lang="cs-CZ" dirty="0"/>
              <a:t> centrum </a:t>
            </a:r>
            <a:r>
              <a:rPr lang="cs-CZ" dirty="0" err="1"/>
              <a:t>zdravotníckych</a:t>
            </a:r>
            <a:r>
              <a:rPr lang="cs-CZ" dirty="0"/>
              <a:t> </a:t>
            </a:r>
            <a:r>
              <a:rPr lang="cs-CZ" dirty="0" err="1"/>
              <a:t>informácií</a:t>
            </a:r>
            <a:r>
              <a:rPr lang="cs-CZ" dirty="0"/>
              <a:t> (NCZI), </a:t>
            </a:r>
          </a:p>
          <a:p>
            <a:pPr marL="0" indent="0">
              <a:buNone/>
            </a:pPr>
            <a:r>
              <a:rPr lang="cs-CZ" dirty="0"/>
              <a:t>	média - </a:t>
            </a:r>
            <a:r>
              <a:rPr lang="cs-CZ" dirty="0" err="1"/>
              <a:t>Zdravotnícke</a:t>
            </a:r>
            <a:r>
              <a:rPr lang="cs-CZ" dirty="0"/>
              <a:t> noviny </a:t>
            </a:r>
          </a:p>
          <a:p>
            <a:pPr marL="0" indent="0">
              <a:buNone/>
            </a:pPr>
            <a:r>
              <a:rPr lang="cs-CZ" dirty="0"/>
              <a:t>	a další.</a:t>
            </a:r>
          </a:p>
        </p:txBody>
      </p:sp>
    </p:spTree>
    <p:extLst>
      <p:ext uri="{BB962C8B-B14F-4D97-AF65-F5344CB8AC3E}">
        <p14:creationId xmlns:p14="http://schemas.microsoft.com/office/powerpoint/2010/main" val="2526945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Mediální aktivity"/>
          <p:cNvSpPr>
            <a:spLocks noGrp="1"/>
          </p:cNvSpPr>
          <p:nvPr>
            <p:ph type="title"/>
          </p:nvPr>
        </p:nvSpPr>
        <p:spPr>
          <a:xfrm>
            <a:off x="6130132" y="390597"/>
            <a:ext cx="8392164" cy="1625601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defRPr sz="5300" b="1"/>
            </a:lvl1pPr>
          </a:lstStyle>
          <a:p>
            <a:r>
              <a:rPr lang="cs-CZ" sz="4000" dirty="0">
                <a:solidFill>
                  <a:schemeClr val="accent2"/>
                </a:solidFill>
              </a:rPr>
              <a:t>SLOVENSKO</a:t>
            </a:r>
            <a:endParaRPr sz="4000" dirty="0">
              <a:solidFill>
                <a:schemeClr val="accent2"/>
              </a:solidFill>
            </a:endParaRP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53744C3-EE9C-FCF3-E659-5ABA94E11E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AB050F5-2164-1FC2-F4E8-13FB0EF0C1E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654" t="29694" r="17027" b="13541"/>
          <a:stretch/>
        </p:blipFill>
        <p:spPr>
          <a:xfrm>
            <a:off x="56923" y="2375959"/>
            <a:ext cx="14873515" cy="7054666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51A1440A-C279-DDE6-4173-C5496DA3B742}"/>
              </a:ext>
            </a:extLst>
          </p:cNvPr>
          <p:cNvSpPr txBox="1"/>
          <p:nvPr/>
        </p:nvSpPr>
        <p:spPr>
          <a:xfrm>
            <a:off x="14522296" y="6782951"/>
            <a:ext cx="3214686" cy="17645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cs-CZ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Zdroj: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cs-CZ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 TV JOJ 17.5.2022</a:t>
            </a:r>
          </a:p>
        </p:txBody>
      </p:sp>
    </p:spTree>
    <p:extLst>
      <p:ext uri="{BB962C8B-B14F-4D97-AF65-F5344CB8AC3E}">
        <p14:creationId xmlns:p14="http://schemas.microsoft.com/office/powerpoint/2010/main" val="490483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Mediální aktivity"/>
          <p:cNvSpPr>
            <a:spLocks noGrp="1"/>
          </p:cNvSpPr>
          <p:nvPr>
            <p:ph type="title"/>
          </p:nvPr>
        </p:nvSpPr>
        <p:spPr>
          <a:xfrm>
            <a:off x="4486275" y="390597"/>
            <a:ext cx="12174403" cy="1625601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defRPr sz="5300" b="1"/>
            </a:lvl1pPr>
          </a:lstStyle>
          <a:p>
            <a:r>
              <a:rPr lang="cs-CZ" sz="4000" dirty="0">
                <a:solidFill>
                  <a:schemeClr val="accent2"/>
                </a:solidFill>
              </a:rPr>
              <a:t>PROČ JE ZÁJEM O OČKOVÁNÍ </a:t>
            </a:r>
            <a:br>
              <a:rPr lang="cs-CZ" sz="4000" dirty="0">
                <a:solidFill>
                  <a:schemeClr val="accent2"/>
                </a:solidFill>
              </a:rPr>
            </a:br>
            <a:r>
              <a:rPr lang="cs-CZ" sz="4000" dirty="0">
                <a:solidFill>
                  <a:schemeClr val="accent2"/>
                </a:solidFill>
              </a:rPr>
              <a:t>V LÉKÁRNÁCH?</a:t>
            </a:r>
            <a:endParaRPr sz="4000" dirty="0">
              <a:solidFill>
                <a:schemeClr val="accent2"/>
              </a:solidFill>
            </a:endParaRPr>
          </a:p>
        </p:txBody>
      </p:sp>
      <p:sp>
        <p:nvSpPr>
          <p:cNvPr id="159" name="Média - tisk, rozhlas, TV…"/>
          <p:cNvSpPr>
            <a:spLocks noGrp="1"/>
          </p:cNvSpPr>
          <p:nvPr>
            <p:ph type="body" idx="1"/>
          </p:nvPr>
        </p:nvSpPr>
        <p:spPr>
          <a:xfrm>
            <a:off x="681926" y="2220685"/>
            <a:ext cx="15978752" cy="654849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cs-CZ" sz="6000" b="1" dirty="0"/>
          </a:p>
          <a:p>
            <a:pPr marL="0" indent="0" algn="ctr">
              <a:buNone/>
            </a:pPr>
            <a:endParaRPr lang="cs-CZ" sz="6000" b="1" dirty="0"/>
          </a:p>
          <a:p>
            <a:pPr marL="0" indent="0" algn="ctr">
              <a:buNone/>
            </a:pPr>
            <a:r>
              <a:rPr lang="cs-CZ" sz="6000" b="1" dirty="0"/>
              <a:t>Dostupnost lékáren – místní, časová </a:t>
            </a:r>
          </a:p>
          <a:p>
            <a:pPr marL="0" indent="0" algn="ctr">
              <a:buNone/>
            </a:pPr>
            <a:r>
              <a:rPr lang="cs-CZ" sz="6000" dirty="0"/>
              <a:t>Osobní kontakt s pacienty - důvěra</a:t>
            </a:r>
          </a:p>
        </p:txBody>
      </p:sp>
    </p:spTree>
    <p:extLst>
      <p:ext uri="{BB962C8B-B14F-4D97-AF65-F5344CB8AC3E}">
        <p14:creationId xmlns:p14="http://schemas.microsoft.com/office/powerpoint/2010/main" val="2526115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" grpId="0" uiExpand="1" build="p" bldLvl="5" animBg="1" advAuto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Mediální aktivity"/>
          <p:cNvSpPr>
            <a:spLocks noGrp="1"/>
          </p:cNvSpPr>
          <p:nvPr>
            <p:ph type="title"/>
          </p:nvPr>
        </p:nvSpPr>
        <p:spPr>
          <a:xfrm>
            <a:off x="4039737" y="390597"/>
            <a:ext cx="12620941" cy="1625601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defRPr sz="5300" b="1"/>
            </a:lvl1pPr>
          </a:lstStyle>
          <a:p>
            <a:r>
              <a:rPr lang="cs-CZ" sz="4000" dirty="0">
                <a:solidFill>
                  <a:schemeClr val="accent2"/>
                </a:solidFill>
              </a:rPr>
              <a:t>OČKOVÁNÍ PROTI CHŘIPCE</a:t>
            </a:r>
            <a:endParaRPr sz="4000" dirty="0">
              <a:solidFill>
                <a:schemeClr val="accent2"/>
              </a:solidFill>
            </a:endParaRPr>
          </a:p>
        </p:txBody>
      </p:sp>
      <p:sp>
        <p:nvSpPr>
          <p:cNvPr id="159" name="Média - tisk, rozhlas, TV…"/>
          <p:cNvSpPr>
            <a:spLocks noGrp="1"/>
          </p:cNvSpPr>
          <p:nvPr>
            <p:ph type="body" idx="1"/>
          </p:nvPr>
        </p:nvSpPr>
        <p:spPr>
          <a:xfrm>
            <a:off x="681926" y="2220685"/>
            <a:ext cx="15978752" cy="654849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cs-CZ" sz="3600" dirty="0"/>
          </a:p>
          <a:p>
            <a:pPr marL="0" indent="0" algn="just">
              <a:buNone/>
            </a:pPr>
            <a:r>
              <a:rPr lang="cs-CZ" sz="3600" dirty="0"/>
              <a:t>Proočkovanost české populace proti sezónní chřipce je stále nízká a roste jen pomalu. Celková </a:t>
            </a:r>
            <a:r>
              <a:rPr lang="cs-CZ" sz="3600" b="1" dirty="0"/>
              <a:t>proočkovanost je pouze 8-9 %</a:t>
            </a:r>
            <a:r>
              <a:rPr lang="cs-CZ" sz="3600" dirty="0"/>
              <a:t>, což je výrazně pod doporučením WHO, které je 30 %. </a:t>
            </a:r>
          </a:p>
          <a:p>
            <a:pPr marL="0" indent="0" algn="just">
              <a:buNone/>
            </a:pPr>
            <a:endParaRPr lang="cs-CZ" sz="3600" dirty="0"/>
          </a:p>
          <a:p>
            <a:pPr marL="0" indent="0" algn="just">
              <a:buNone/>
            </a:pPr>
            <a:r>
              <a:rPr lang="cs-CZ" sz="3600" dirty="0"/>
              <a:t>Mezi seniory dosahuje míra proočkovanosti jen 24,5 % vs. doporučení WHO 75 %. </a:t>
            </a:r>
          </a:p>
        </p:txBody>
      </p:sp>
    </p:spTree>
    <p:extLst>
      <p:ext uri="{BB962C8B-B14F-4D97-AF65-F5344CB8AC3E}">
        <p14:creationId xmlns:p14="http://schemas.microsoft.com/office/powerpoint/2010/main" val="2377910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" grpId="0" uiExpand="1" build="p" bldLvl="5" animBg="1" advAuto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Mediální aktivity"/>
          <p:cNvSpPr>
            <a:spLocks noGrp="1"/>
          </p:cNvSpPr>
          <p:nvPr>
            <p:ph type="title"/>
          </p:nvPr>
        </p:nvSpPr>
        <p:spPr>
          <a:xfrm>
            <a:off x="6130132" y="390597"/>
            <a:ext cx="8392164" cy="1625601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defRPr sz="5300" b="1"/>
            </a:lvl1pPr>
          </a:lstStyle>
          <a:p>
            <a:r>
              <a:rPr lang="cs-CZ" sz="4000" dirty="0">
                <a:solidFill>
                  <a:schemeClr val="accent2"/>
                </a:solidFill>
              </a:rPr>
              <a:t>BEZPEČNOST !!!</a:t>
            </a:r>
            <a:endParaRPr sz="4000" dirty="0">
              <a:solidFill>
                <a:schemeClr val="accent2"/>
              </a:solidFill>
            </a:endParaRPr>
          </a:p>
        </p:txBody>
      </p:sp>
      <p:sp>
        <p:nvSpPr>
          <p:cNvPr id="159" name="Média - tisk, rozhlas, TV…"/>
          <p:cNvSpPr>
            <a:spLocks noGrp="1"/>
          </p:cNvSpPr>
          <p:nvPr>
            <p:ph type="body" idx="1"/>
          </p:nvPr>
        </p:nvSpPr>
        <p:spPr>
          <a:xfrm>
            <a:off x="681926" y="2220685"/>
            <a:ext cx="15978752" cy="654849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4400" dirty="0">
                <a:solidFill>
                  <a:srgbClr val="FF0000"/>
                </a:solidFill>
              </a:rPr>
              <a:t>Nejsou známy žádné případy anafylaktické reakce        s fatálními následky po podání vakcíny lékárníkem        v Evropě.</a:t>
            </a:r>
          </a:p>
          <a:p>
            <a:pPr marL="0" indent="0" algn="just">
              <a:buNone/>
            </a:pPr>
            <a:endParaRPr lang="cs-CZ" sz="4400" dirty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r>
              <a:rPr lang="cs-CZ" sz="4400" dirty="0"/>
              <a:t>Pokud lékárníci provádějí očkování, musí absolvovat certifikovaná školení (včetně pravidelných opakování a recertifikace), jejichž součástí jsou nácvik aplikace vakcíny, použití adrenalinu (k léčbě anafylaxe) a resuscitační procedury.</a:t>
            </a:r>
          </a:p>
          <a:p>
            <a:pPr marL="0" indent="0" algn="just">
              <a:buNone/>
            </a:pPr>
            <a:endParaRPr lang="cs-CZ" sz="4400" dirty="0"/>
          </a:p>
          <a:p>
            <a:pPr marL="0" indent="0" algn="just">
              <a:buNone/>
            </a:pPr>
            <a:endParaRPr lang="cs-CZ" sz="4400" dirty="0"/>
          </a:p>
          <a:p>
            <a:pPr marL="0" indent="0" algn="just">
              <a:buNone/>
            </a:pPr>
            <a:endParaRPr lang="cs-CZ" sz="4400" dirty="0"/>
          </a:p>
        </p:txBody>
      </p:sp>
    </p:spTree>
    <p:extLst>
      <p:ext uri="{BB962C8B-B14F-4D97-AF65-F5344CB8AC3E}">
        <p14:creationId xmlns:p14="http://schemas.microsoft.com/office/powerpoint/2010/main" val="1904364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" grpId="0" uiExpand="1" build="p" bldLvl="5" animBg="1" advAuto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Mediální aktivity"/>
          <p:cNvSpPr>
            <a:spLocks noGrp="1"/>
          </p:cNvSpPr>
          <p:nvPr>
            <p:ph type="title"/>
          </p:nvPr>
        </p:nvSpPr>
        <p:spPr>
          <a:xfrm>
            <a:off x="6130132" y="390597"/>
            <a:ext cx="8392164" cy="1625601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defRPr sz="5300" b="1"/>
            </a:lvl1pPr>
          </a:lstStyle>
          <a:p>
            <a:r>
              <a:rPr lang="cs-CZ" sz="4000" dirty="0">
                <a:solidFill>
                  <a:schemeClr val="accent2"/>
                </a:solidFill>
              </a:rPr>
              <a:t>IRSKO</a:t>
            </a:r>
            <a:endParaRPr sz="4000" dirty="0">
              <a:solidFill>
                <a:schemeClr val="accent2"/>
              </a:solidFill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41B3EBE5-EB77-4481-8A12-A0ECF7C606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4249" y="1576387"/>
            <a:ext cx="12977220" cy="8138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975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Mediální aktivity"/>
          <p:cNvSpPr>
            <a:spLocks noGrp="1"/>
          </p:cNvSpPr>
          <p:nvPr>
            <p:ph type="title"/>
          </p:nvPr>
        </p:nvSpPr>
        <p:spPr>
          <a:xfrm>
            <a:off x="6130132" y="390597"/>
            <a:ext cx="8392164" cy="1625601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defRPr sz="5300" b="1"/>
            </a:lvl1pPr>
          </a:lstStyle>
          <a:p>
            <a:r>
              <a:rPr lang="cs-CZ" sz="4000" dirty="0">
                <a:solidFill>
                  <a:schemeClr val="accent2"/>
                </a:solidFill>
              </a:rPr>
              <a:t>IRSKO</a:t>
            </a:r>
            <a:endParaRPr sz="4000" dirty="0">
              <a:solidFill>
                <a:schemeClr val="accent2"/>
              </a:solidFill>
            </a:endParaRP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9E3D4B5-9F34-4E4F-B5FD-9504BB6918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FA5ED1EE-76ED-4891-A859-353A3F53EF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027" y="1700213"/>
            <a:ext cx="16006207" cy="7764529"/>
          </a:xfrm>
          <a:prstGeom prst="rect">
            <a:avLst/>
          </a:prstGeom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id="{F22C84B2-C3CE-42A0-A9AD-C6DEBC7C83EF}"/>
              </a:ext>
            </a:extLst>
          </p:cNvPr>
          <p:cNvSpPr/>
          <p:nvPr/>
        </p:nvSpPr>
        <p:spPr>
          <a:xfrm>
            <a:off x="1091821" y="7861110"/>
            <a:ext cx="2292824" cy="1147328"/>
          </a:xfrm>
          <a:prstGeom prst="rect">
            <a:avLst/>
          </a:prstGeom>
          <a:noFill/>
          <a:ln w="25400" cap="flat">
            <a:solidFill>
              <a:srgbClr val="FF0000"/>
            </a:solidFill>
            <a:prstDash val="solid"/>
            <a:round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cs-CZ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427374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Mediální aktivity"/>
          <p:cNvSpPr>
            <a:spLocks noGrp="1"/>
          </p:cNvSpPr>
          <p:nvPr>
            <p:ph type="title"/>
          </p:nvPr>
        </p:nvSpPr>
        <p:spPr>
          <a:xfrm>
            <a:off x="6130132" y="390597"/>
            <a:ext cx="8392164" cy="1625601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defRPr sz="5300" b="1"/>
            </a:lvl1pPr>
          </a:lstStyle>
          <a:p>
            <a:r>
              <a:rPr lang="cs-CZ" sz="4000" dirty="0">
                <a:solidFill>
                  <a:schemeClr val="accent2"/>
                </a:solidFill>
              </a:rPr>
              <a:t>IRSKO</a:t>
            </a:r>
            <a:endParaRPr sz="4000" dirty="0">
              <a:solidFill>
                <a:schemeClr val="accent2"/>
              </a:solidFill>
            </a:endParaRP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9E3D4B5-9F34-4E4F-B5FD-9504BB6918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u="sng" dirty="0"/>
              <a:t>Kardiopulmonální resuscitace (CPR) </a:t>
            </a:r>
          </a:p>
          <a:p>
            <a:pPr marL="0" indent="0">
              <a:buNone/>
            </a:pPr>
            <a:r>
              <a:rPr lang="cs-CZ" dirty="0"/>
              <a:t>Povinný kurz pro všechny lékárníky, kteří chtějí provádět očkování – </a:t>
            </a:r>
            <a:r>
              <a:rPr lang="cs-CZ" dirty="0">
                <a:solidFill>
                  <a:srgbClr val="FF0000"/>
                </a:solidFill>
              </a:rPr>
              <a:t>prezenční praktická výuka</a:t>
            </a:r>
            <a:r>
              <a:rPr lang="cs-CZ" dirty="0"/>
              <a:t>.</a:t>
            </a:r>
          </a:p>
          <a:p>
            <a:pPr marL="0" indent="0">
              <a:buNone/>
            </a:pPr>
            <a:r>
              <a:rPr lang="cs-CZ" dirty="0"/>
              <a:t>Cena 100 EUR.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FA5ED1EE-76ED-4891-A859-353A3F53EF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65888" y="6779139"/>
            <a:ext cx="5874375" cy="2849629"/>
          </a:xfrm>
          <a:prstGeom prst="rect">
            <a:avLst/>
          </a:prstGeom>
        </p:spPr>
      </p:pic>
      <p:sp>
        <p:nvSpPr>
          <p:cNvPr id="2" name="Šipka: doprava 1">
            <a:extLst>
              <a:ext uri="{FF2B5EF4-FFF2-40B4-BE49-F238E27FC236}">
                <a16:creationId xmlns:a16="http://schemas.microsoft.com/office/drawing/2014/main" id="{D061F68F-ACE9-4F25-B571-2A22273BE83A}"/>
              </a:ext>
            </a:extLst>
          </p:cNvPr>
          <p:cNvSpPr/>
          <p:nvPr/>
        </p:nvSpPr>
        <p:spPr>
          <a:xfrm>
            <a:off x="11354938" y="6779139"/>
            <a:ext cx="1433015" cy="423081"/>
          </a:xfrm>
          <a:prstGeom prst="rightArrow">
            <a:avLst/>
          </a:prstGeom>
          <a:noFill/>
          <a:ln w="25400" cap="flat">
            <a:solidFill>
              <a:srgbClr val="FF0000"/>
            </a:solidFill>
            <a:prstDash val="solid"/>
            <a:round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cs-CZ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 Neue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160659E-C02E-4B9F-AF92-B840905122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267" y="5066720"/>
            <a:ext cx="10351452" cy="3041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507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Mediální aktivity"/>
          <p:cNvSpPr>
            <a:spLocks noGrp="1"/>
          </p:cNvSpPr>
          <p:nvPr>
            <p:ph type="title"/>
          </p:nvPr>
        </p:nvSpPr>
        <p:spPr>
          <a:xfrm>
            <a:off x="6130132" y="390597"/>
            <a:ext cx="8392164" cy="1625601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defRPr sz="5300" b="1"/>
            </a:lvl1pPr>
          </a:lstStyle>
          <a:p>
            <a:r>
              <a:rPr lang="cs-CZ" sz="4000" dirty="0">
                <a:solidFill>
                  <a:schemeClr val="accent2"/>
                </a:solidFill>
              </a:rPr>
              <a:t>IRSKO</a:t>
            </a:r>
            <a:endParaRPr sz="4000" dirty="0">
              <a:solidFill>
                <a:schemeClr val="accent2"/>
              </a:solidFill>
            </a:endParaRP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9E3D4B5-9F34-4E4F-B5FD-9504BB6918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sz="3700" b="1" u="sng" dirty="0"/>
              <a:t>Medicine </a:t>
            </a:r>
            <a:r>
              <a:rPr lang="cs-CZ" sz="3700" b="1" u="sng" dirty="0" err="1"/>
              <a:t>administration</a:t>
            </a:r>
            <a:r>
              <a:rPr lang="cs-CZ" sz="3700" b="1" u="sng" dirty="0"/>
              <a:t> – </a:t>
            </a:r>
            <a:r>
              <a:rPr lang="cs-CZ" sz="3700" b="1" u="sng" dirty="0" err="1"/>
              <a:t>parenteral</a:t>
            </a:r>
            <a:r>
              <a:rPr lang="cs-CZ" sz="3700" b="1" u="sng" dirty="0"/>
              <a:t> (PAMT) </a:t>
            </a:r>
          </a:p>
          <a:p>
            <a:pPr marL="0" indent="0">
              <a:buNone/>
            </a:pPr>
            <a:r>
              <a:rPr lang="cs-CZ" dirty="0"/>
              <a:t>Cena 380 EUR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u="sng" dirty="0">
                <a:solidFill>
                  <a:srgbClr val="FF0000"/>
                </a:solidFill>
              </a:rPr>
              <a:t>Jednodenní prezenční praktický seminář </a:t>
            </a:r>
            <a:r>
              <a:rPr lang="cs-CZ" dirty="0"/>
              <a:t>s nácvikem techniky podání léků: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sz="3100" dirty="0"/>
              <a:t>Subkutánní injekce</a:t>
            </a:r>
          </a:p>
          <a:p>
            <a:pPr marL="0" indent="0">
              <a:buNone/>
            </a:pPr>
            <a:r>
              <a:rPr lang="cs-CZ" sz="3100" dirty="0"/>
              <a:t>	Intramuskulární injekce</a:t>
            </a:r>
          </a:p>
          <a:p>
            <a:pPr marL="0" indent="0">
              <a:buNone/>
            </a:pPr>
            <a:r>
              <a:rPr lang="cs-CZ" sz="3100" dirty="0"/>
              <a:t>	Injekce pomocí </a:t>
            </a:r>
            <a:r>
              <a:rPr lang="cs-CZ" sz="3100" dirty="0" err="1"/>
              <a:t>předplněného</a:t>
            </a:r>
            <a:r>
              <a:rPr lang="cs-CZ" sz="3100" dirty="0"/>
              <a:t> pera</a:t>
            </a:r>
          </a:p>
          <a:p>
            <a:pPr marL="0" indent="0">
              <a:buNone/>
            </a:pPr>
            <a:r>
              <a:rPr lang="cs-CZ" sz="3100" dirty="0"/>
              <a:t>	Natahování z ampule</a:t>
            </a:r>
          </a:p>
          <a:p>
            <a:pPr marL="0" indent="0">
              <a:buNone/>
            </a:pPr>
            <a:r>
              <a:rPr lang="cs-CZ" sz="3100" dirty="0"/>
              <a:t>	Rekonstituce léků a natažení z lahvičky</a:t>
            </a:r>
          </a:p>
          <a:p>
            <a:pPr marL="0" indent="0">
              <a:buNone/>
            </a:pPr>
            <a:r>
              <a:rPr lang="cs-CZ" sz="3100" dirty="0"/>
              <a:t>	Různá místa vpichu - deltový sval, břicho, stehno</a:t>
            </a:r>
          </a:p>
          <a:p>
            <a:pPr marL="0" indent="0">
              <a:buNone/>
            </a:pPr>
            <a:r>
              <a:rPr lang="cs-CZ" sz="3100" dirty="0"/>
              <a:t>	Injekční aplikace dospělým</a:t>
            </a:r>
          </a:p>
          <a:p>
            <a:pPr marL="0" indent="0">
              <a:buNone/>
            </a:pPr>
            <a:r>
              <a:rPr lang="cs-CZ" sz="3100" dirty="0"/>
              <a:t>	Injekční aplikace dětem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FA5ED1EE-76ED-4891-A859-353A3F53EF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65888" y="6779139"/>
            <a:ext cx="5874375" cy="2849629"/>
          </a:xfrm>
          <a:prstGeom prst="rect">
            <a:avLst/>
          </a:prstGeom>
        </p:spPr>
      </p:pic>
      <p:sp>
        <p:nvSpPr>
          <p:cNvPr id="5" name="Šipka: doprava 4">
            <a:extLst>
              <a:ext uri="{FF2B5EF4-FFF2-40B4-BE49-F238E27FC236}">
                <a16:creationId xmlns:a16="http://schemas.microsoft.com/office/drawing/2014/main" id="{8427D549-5AC8-497F-B591-A6A29CC4E334}"/>
              </a:ext>
            </a:extLst>
          </p:cNvPr>
          <p:cNvSpPr/>
          <p:nvPr/>
        </p:nvSpPr>
        <p:spPr>
          <a:xfrm>
            <a:off x="11354938" y="7966495"/>
            <a:ext cx="1433015" cy="423081"/>
          </a:xfrm>
          <a:prstGeom prst="rightArrow">
            <a:avLst/>
          </a:prstGeom>
          <a:noFill/>
          <a:ln w="25400" cap="flat">
            <a:solidFill>
              <a:srgbClr val="FF0000"/>
            </a:solidFill>
            <a:prstDash val="solid"/>
            <a:round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cs-CZ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 Neue"/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A94327DF-38B7-24A9-97D0-F3DB20106057}"/>
              </a:ext>
            </a:extLst>
          </p:cNvPr>
          <p:cNvSpPr txBox="1"/>
          <p:nvPr/>
        </p:nvSpPr>
        <p:spPr>
          <a:xfrm rot="19629976">
            <a:off x="4318513" y="4851763"/>
            <a:ext cx="8392164" cy="13336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cs-CZ" sz="8000" b="1" dirty="0">
                <a:solidFill>
                  <a:srgbClr val="FF0000"/>
                </a:solidFill>
              </a:rPr>
              <a:t>RECERTIFIKACE</a:t>
            </a:r>
          </a:p>
        </p:txBody>
      </p:sp>
    </p:spTree>
    <p:extLst>
      <p:ext uri="{BB962C8B-B14F-4D97-AF65-F5344CB8AC3E}">
        <p14:creationId xmlns:p14="http://schemas.microsoft.com/office/powerpoint/2010/main" val="3025506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Mediální aktivity"/>
          <p:cNvSpPr>
            <a:spLocks noGrp="1"/>
          </p:cNvSpPr>
          <p:nvPr>
            <p:ph type="title"/>
          </p:nvPr>
        </p:nvSpPr>
        <p:spPr>
          <a:xfrm>
            <a:off x="8287544" y="390597"/>
            <a:ext cx="8392164" cy="1625601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defRPr sz="5300" b="1"/>
            </a:lvl1pPr>
          </a:lstStyle>
          <a:p>
            <a:r>
              <a:rPr lang="cs-CZ" sz="4000" dirty="0">
                <a:solidFill>
                  <a:schemeClr val="accent2"/>
                </a:solidFill>
              </a:rPr>
              <a:t>OČKOVÁNÍ VE SVĚTĚ</a:t>
            </a:r>
            <a:endParaRPr sz="4000" dirty="0">
              <a:solidFill>
                <a:schemeClr val="accent2"/>
              </a:solidFill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D475957F-7DAF-49A3-A9D9-D9CC4437F1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7085" y="2187551"/>
            <a:ext cx="13686646" cy="7440909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83AE907D-C5AD-4C6F-9016-AD092A55677E}"/>
              </a:ext>
            </a:extLst>
          </p:cNvPr>
          <p:cNvSpPr txBox="1"/>
          <p:nvPr/>
        </p:nvSpPr>
        <p:spPr>
          <a:xfrm>
            <a:off x="909314" y="2294857"/>
            <a:ext cx="2154436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cs-CZ" sz="72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1983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AC4B56DE-9581-491A-A475-75580DB74994}"/>
              </a:ext>
            </a:extLst>
          </p:cNvPr>
          <p:cNvSpPr txBox="1"/>
          <p:nvPr/>
        </p:nvSpPr>
        <p:spPr>
          <a:xfrm>
            <a:off x="7210326" y="7865418"/>
            <a:ext cx="2154437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cs-CZ" sz="72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2002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24140594-630F-44E8-81C6-B77004F0986C}"/>
              </a:ext>
            </a:extLst>
          </p:cNvPr>
          <p:cNvSpPr txBox="1"/>
          <p:nvPr/>
        </p:nvSpPr>
        <p:spPr>
          <a:xfrm>
            <a:off x="10001001" y="1961606"/>
            <a:ext cx="2154437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cs-CZ" sz="72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2007</a:t>
            </a:r>
          </a:p>
        </p:txBody>
      </p:sp>
    </p:spTree>
    <p:extLst>
      <p:ext uri="{BB962C8B-B14F-4D97-AF65-F5344CB8AC3E}">
        <p14:creationId xmlns:p14="http://schemas.microsoft.com/office/powerpoint/2010/main" val="451659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Mediální aktivity"/>
          <p:cNvSpPr>
            <a:spLocks noGrp="1"/>
          </p:cNvSpPr>
          <p:nvPr>
            <p:ph type="title"/>
          </p:nvPr>
        </p:nvSpPr>
        <p:spPr>
          <a:xfrm>
            <a:off x="4039737" y="390597"/>
            <a:ext cx="12620941" cy="1625601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defRPr sz="5300" b="1"/>
            </a:lvl1pPr>
          </a:lstStyle>
          <a:p>
            <a:r>
              <a:rPr lang="cs-CZ" sz="4000" dirty="0">
                <a:solidFill>
                  <a:schemeClr val="accent2"/>
                </a:solidFill>
              </a:rPr>
              <a:t>LEGISLATIVA</a:t>
            </a:r>
            <a:endParaRPr sz="4000" dirty="0">
              <a:solidFill>
                <a:schemeClr val="accent2"/>
              </a:solidFill>
            </a:endParaRPr>
          </a:p>
        </p:txBody>
      </p:sp>
      <p:sp>
        <p:nvSpPr>
          <p:cNvPr id="159" name="Média - tisk, rozhlas, TV…"/>
          <p:cNvSpPr>
            <a:spLocks noGrp="1"/>
          </p:cNvSpPr>
          <p:nvPr>
            <p:ph type="body" idx="1"/>
          </p:nvPr>
        </p:nvSpPr>
        <p:spPr>
          <a:xfrm>
            <a:off x="681926" y="2220685"/>
            <a:ext cx="15978752" cy="6548499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FontTx/>
              <a:buChar char="-"/>
            </a:pPr>
            <a:r>
              <a:rPr lang="cs-CZ" sz="3600" dirty="0"/>
              <a:t>definovat logistické, technické, hygienické a organizační požadavky na lékárny a místnost/prostor vymezený pro očkování,</a:t>
            </a:r>
          </a:p>
          <a:p>
            <a:pPr marL="0" indent="0">
              <a:buNone/>
            </a:pPr>
            <a:endParaRPr lang="cs-CZ" sz="3600" dirty="0"/>
          </a:p>
          <a:p>
            <a:pPr>
              <a:buFontTx/>
              <a:buChar char="-"/>
            </a:pPr>
            <a:r>
              <a:rPr lang="cs-CZ" sz="3600" dirty="0"/>
              <a:t>stanovit podmínky školení farmaceutů před tím, než budou provádět očkování</a:t>
            </a:r>
          </a:p>
          <a:p>
            <a:pPr>
              <a:buFontTx/>
              <a:buChar char="-"/>
            </a:pPr>
            <a:endParaRPr lang="cs-CZ" sz="3600" dirty="0"/>
          </a:p>
          <a:p>
            <a:pPr>
              <a:buFontTx/>
              <a:buChar char="-"/>
            </a:pPr>
            <a:r>
              <a:rPr lang="cs-CZ" sz="3600" dirty="0"/>
              <a:t>určení způsobu vedení a rozsah záznamů o očkování pacientů,</a:t>
            </a:r>
          </a:p>
          <a:p>
            <a:pPr marL="0" indent="0">
              <a:buNone/>
            </a:pPr>
            <a:endParaRPr lang="cs-CZ" sz="3600" dirty="0"/>
          </a:p>
          <a:p>
            <a:pPr>
              <a:buFontTx/>
              <a:buChar char="-"/>
            </a:pPr>
            <a:r>
              <a:rPr lang="cs-CZ" sz="3600" dirty="0"/>
              <a:t>určení odpovědnosti poskytovatelů lékárenské péče a lékárníků za případné nežádoucí </a:t>
            </a:r>
            <a:r>
              <a:rPr lang="cs-CZ" sz="3600"/>
              <a:t>účinky očkování.</a:t>
            </a:r>
            <a:endParaRPr lang="cs-CZ" sz="3600" dirty="0"/>
          </a:p>
          <a:p>
            <a:pPr marL="0" indent="0">
              <a:buNone/>
            </a:pP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2692061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" grpId="0" uiExpand="1" build="p" bldLvl="5" animBg="1" advAuto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Mediální aktivity"/>
          <p:cNvSpPr>
            <a:spLocks noGrp="1"/>
          </p:cNvSpPr>
          <p:nvPr>
            <p:ph type="title"/>
          </p:nvPr>
        </p:nvSpPr>
        <p:spPr>
          <a:xfrm>
            <a:off x="4039737" y="390597"/>
            <a:ext cx="12620941" cy="1625601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defRPr sz="5300" b="1"/>
            </a:lvl1pPr>
          </a:lstStyle>
          <a:p>
            <a:r>
              <a:rPr lang="cs-CZ" sz="4000" dirty="0">
                <a:solidFill>
                  <a:schemeClr val="accent2"/>
                </a:solidFill>
              </a:rPr>
              <a:t>SNĚMOVNÍ TISK 96</a:t>
            </a:r>
            <a:endParaRPr sz="4000" dirty="0">
              <a:solidFill>
                <a:schemeClr val="accent2"/>
              </a:solidFill>
            </a:endParaRPr>
          </a:p>
        </p:txBody>
      </p:sp>
      <p:sp>
        <p:nvSpPr>
          <p:cNvPr id="159" name="Média - tisk, rozhlas, TV…"/>
          <p:cNvSpPr>
            <a:spLocks noGrp="1"/>
          </p:cNvSpPr>
          <p:nvPr>
            <p:ph type="body" idx="1"/>
          </p:nvPr>
        </p:nvSpPr>
        <p:spPr>
          <a:xfrm>
            <a:off x="681926" y="2220685"/>
            <a:ext cx="15978752" cy="654849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dirty="0"/>
              <a:t>Zákon č. 258/2000 Sb., o ochraně veřejného zdraví</a:t>
            </a:r>
          </a:p>
          <a:p>
            <a:pPr marL="0" indent="0" algn="just">
              <a:buNone/>
            </a:pPr>
            <a:endParaRPr lang="cs-CZ" b="1" u="sng" dirty="0"/>
          </a:p>
          <a:p>
            <a:pPr marL="0" indent="0" algn="just">
              <a:buNone/>
            </a:pPr>
            <a:r>
              <a:rPr lang="cs-CZ" b="1" u="sng" dirty="0"/>
              <a:t>V současné podobě nevhodný a je nutné ho upravit (PN):</a:t>
            </a:r>
          </a:p>
          <a:p>
            <a:pPr marL="514350" indent="-514350" algn="just">
              <a:buAutoNum type="arabicPeriod"/>
            </a:pPr>
            <a:r>
              <a:rPr lang="cs-CZ" dirty="0"/>
              <a:t>doplnit minimální požadavky na školení farmaceutů</a:t>
            </a:r>
          </a:p>
          <a:p>
            <a:pPr marL="514350" indent="-514350" algn="just">
              <a:buAutoNum type="arabicPeriod"/>
            </a:pPr>
            <a:r>
              <a:rPr lang="cs-CZ" dirty="0"/>
              <a:t>doplnit zmocnění pro úpravu vyhlášky o věcném technickém vybavení zdravotnických zařízení</a:t>
            </a:r>
          </a:p>
          <a:p>
            <a:pPr marL="514350" indent="-514350" algn="just">
              <a:buAutoNum type="arabicPeriod"/>
            </a:pPr>
            <a:r>
              <a:rPr lang="cs-CZ" dirty="0"/>
              <a:t>doplnit skupiny obyvatel, které bude možné očkovat v lékárně (18-65let) ???</a:t>
            </a:r>
          </a:p>
          <a:p>
            <a:pPr marL="514350" indent="-514350" algn="just">
              <a:buAutoNum type="arabicPeriod"/>
            </a:pPr>
            <a:r>
              <a:rPr lang="cs-CZ" dirty="0"/>
              <a:t>zrušit omezení platnosti do konce roku 2022</a:t>
            </a:r>
          </a:p>
          <a:p>
            <a:pPr marL="514350" indent="-514350" algn="just">
              <a:buAutoNum type="arabicPeriod"/>
            </a:pPr>
            <a:r>
              <a:rPr lang="cs-CZ" dirty="0"/>
              <a:t>doplnit možnost očkování proti chřipce</a:t>
            </a:r>
          </a:p>
        </p:txBody>
      </p:sp>
    </p:spTree>
    <p:extLst>
      <p:ext uri="{BB962C8B-B14F-4D97-AF65-F5344CB8AC3E}">
        <p14:creationId xmlns:p14="http://schemas.microsoft.com/office/powerpoint/2010/main" val="1504015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" grpId="0" uiExpand="1" build="p" bldLvl="5" animBg="1" advAuto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Mediální aktivity"/>
          <p:cNvSpPr>
            <a:spLocks noGrp="1"/>
          </p:cNvSpPr>
          <p:nvPr>
            <p:ph type="title"/>
          </p:nvPr>
        </p:nvSpPr>
        <p:spPr>
          <a:xfrm>
            <a:off x="4039737" y="390597"/>
            <a:ext cx="12620941" cy="1625601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defRPr sz="5300" b="1"/>
            </a:lvl1pPr>
          </a:lstStyle>
          <a:p>
            <a:r>
              <a:rPr lang="cs-CZ" sz="4000" dirty="0">
                <a:solidFill>
                  <a:schemeClr val="accent2"/>
                </a:solidFill>
              </a:rPr>
              <a:t>PŘÍNOSY OČKOVÁNÍ V LÉKÁRNÁCH</a:t>
            </a:r>
            <a:endParaRPr sz="4000" dirty="0">
              <a:solidFill>
                <a:schemeClr val="accent2"/>
              </a:solidFill>
            </a:endParaRPr>
          </a:p>
        </p:txBody>
      </p:sp>
      <p:sp>
        <p:nvSpPr>
          <p:cNvPr id="159" name="Média - tisk, rozhlas, TV…"/>
          <p:cNvSpPr>
            <a:spLocks noGrp="1"/>
          </p:cNvSpPr>
          <p:nvPr>
            <p:ph type="body" idx="1"/>
          </p:nvPr>
        </p:nvSpPr>
        <p:spPr>
          <a:xfrm>
            <a:off x="681926" y="2220685"/>
            <a:ext cx="15978752" cy="654849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1" lvl="1" indent="0" algn="just">
              <a:buNone/>
            </a:pPr>
            <a:r>
              <a:rPr lang="cs-CZ" sz="3600" b="1" dirty="0"/>
              <a:t>Zvýšení proočkovanosti</a:t>
            </a:r>
            <a:r>
              <a:rPr lang="cs-CZ" sz="3600" dirty="0"/>
              <a:t> populace.</a:t>
            </a:r>
          </a:p>
          <a:p>
            <a:pPr marL="342901" lvl="1" indent="0" algn="just">
              <a:buNone/>
            </a:pPr>
            <a:endParaRPr lang="cs-CZ" sz="4800" dirty="0"/>
          </a:p>
          <a:p>
            <a:pPr marL="342901" lvl="1" indent="0" algn="just">
              <a:buNone/>
            </a:pPr>
            <a:r>
              <a:rPr lang="cs-CZ" sz="3600" b="1" dirty="0"/>
              <a:t>Zvýšená dostupnost očkování </a:t>
            </a:r>
            <a:r>
              <a:rPr lang="cs-CZ" sz="3600" dirty="0"/>
              <a:t>proti chřipce pro zdravou populaci nenavštěvující často praktického lékaře.</a:t>
            </a:r>
          </a:p>
          <a:p>
            <a:pPr marL="342901" lvl="1" indent="0" algn="just">
              <a:buNone/>
            </a:pPr>
            <a:endParaRPr lang="cs-CZ" sz="4800" dirty="0"/>
          </a:p>
          <a:p>
            <a:pPr marL="342901" lvl="1" indent="0" algn="just">
              <a:buNone/>
            </a:pPr>
            <a:r>
              <a:rPr lang="cs-CZ" sz="3600" b="1" dirty="0"/>
              <a:t>Snížení ekonomické zátěže</a:t>
            </a:r>
            <a:r>
              <a:rPr lang="cs-CZ" sz="3600" dirty="0"/>
              <a:t> systému. Imunizace je nejen vysoce účinná v prevenci nemocí, hospitalizací a úmrtí, ale také snižuje související náklady pro ekonomiku, což z ní činí nákladově efektivní investici do veřejného zdraví. </a:t>
            </a:r>
            <a:endParaRPr lang="cs-CZ" sz="4800" dirty="0"/>
          </a:p>
        </p:txBody>
      </p:sp>
    </p:spTree>
    <p:extLst>
      <p:ext uri="{BB962C8B-B14F-4D97-AF65-F5344CB8AC3E}">
        <p14:creationId xmlns:p14="http://schemas.microsoft.com/office/powerpoint/2010/main" val="1980105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" grpId="0" uiExpand="1" build="p" bldLvl="5" animBg="1" advAuto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Mediální aktivity"/>
          <p:cNvSpPr>
            <a:spLocks noGrp="1"/>
          </p:cNvSpPr>
          <p:nvPr>
            <p:ph type="title"/>
          </p:nvPr>
        </p:nvSpPr>
        <p:spPr>
          <a:xfrm>
            <a:off x="4039737" y="390597"/>
            <a:ext cx="12620941" cy="1625601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defRPr sz="5300" b="1"/>
            </a:lvl1pPr>
          </a:lstStyle>
          <a:p>
            <a:r>
              <a:rPr lang="cs-CZ" sz="4000" dirty="0">
                <a:solidFill>
                  <a:schemeClr val="accent2"/>
                </a:solidFill>
              </a:rPr>
              <a:t>PŘÍNOSY OČKOVÁNÍ V LÉKÁRNÁCH</a:t>
            </a:r>
            <a:endParaRPr sz="4000" dirty="0">
              <a:solidFill>
                <a:schemeClr val="accent2"/>
              </a:solidFill>
            </a:endParaRPr>
          </a:p>
        </p:txBody>
      </p:sp>
      <p:sp>
        <p:nvSpPr>
          <p:cNvPr id="159" name="Média - tisk, rozhlas, TV…"/>
          <p:cNvSpPr>
            <a:spLocks noGrp="1"/>
          </p:cNvSpPr>
          <p:nvPr>
            <p:ph type="body" idx="1"/>
          </p:nvPr>
        </p:nvSpPr>
        <p:spPr>
          <a:xfrm>
            <a:off x="681926" y="2163533"/>
            <a:ext cx="15978752" cy="6548499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342901" lvl="1" indent="0" algn="just">
              <a:buNone/>
            </a:pPr>
            <a:r>
              <a:rPr lang="cs-CZ" sz="3600" b="1" dirty="0"/>
              <a:t>Snížení pracovního vytížení pracovníků zdravotnického systému</a:t>
            </a:r>
            <a:r>
              <a:rPr lang="cs-CZ" sz="3600" dirty="0"/>
              <a:t>. Umožnění dalšího očkovacího kanálu uvolní tlak na ostatní zdravotníky (lékaře a sestry).</a:t>
            </a:r>
          </a:p>
          <a:p>
            <a:pPr marL="342901" lvl="1" indent="0" algn="just">
              <a:buNone/>
            </a:pPr>
            <a:endParaRPr lang="cs-CZ" sz="4800" dirty="0"/>
          </a:p>
          <a:p>
            <a:pPr marL="342901" lvl="1" indent="0" algn="just">
              <a:buNone/>
            </a:pPr>
            <a:r>
              <a:rPr lang="cs-CZ" sz="3600" b="1" dirty="0"/>
              <a:t>Zvýšení osvěty veřejnosti</a:t>
            </a:r>
            <a:r>
              <a:rPr lang="cs-CZ" sz="3600" dirty="0"/>
              <a:t> – lékárníci jsou důvěryhodnou profesí a díky jejich kontaktu s obyvatelstvem mohou přispět ke zvyšování informovanosti veřejnosti. </a:t>
            </a:r>
          </a:p>
          <a:p>
            <a:pPr marL="342901" lvl="1" indent="0" algn="just">
              <a:buNone/>
            </a:pPr>
            <a:endParaRPr lang="cs-CZ" sz="4800" dirty="0"/>
          </a:p>
          <a:p>
            <a:pPr marL="342901" lvl="1" indent="0" algn="just">
              <a:buNone/>
            </a:pPr>
            <a:r>
              <a:rPr lang="cs-CZ" sz="3600" b="1" dirty="0"/>
              <a:t>Bezpečnostní a pohotovostní plány pro pandemie</a:t>
            </a:r>
            <a:r>
              <a:rPr lang="cs-CZ" sz="3600" dirty="0"/>
              <a:t> – lékárny zapojující se do systému představují nový kanál pro očkování a zvyšují přístup k očkování a k informacím o očkování během epidemické krize.</a:t>
            </a:r>
            <a:endParaRPr lang="cs-CZ" sz="4800" dirty="0"/>
          </a:p>
        </p:txBody>
      </p:sp>
    </p:spTree>
    <p:extLst>
      <p:ext uri="{BB962C8B-B14F-4D97-AF65-F5344CB8AC3E}">
        <p14:creationId xmlns:p14="http://schemas.microsoft.com/office/powerpoint/2010/main" val="2483734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" grpId="0" uiExpand="1" build="p" bldLvl="5" animBg="1" advAuto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Obrázek 3" descr="Den lekaren.t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17332" y="2255523"/>
            <a:ext cx="6077938" cy="5974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ovéPole 2"/>
          <p:cNvSpPr txBox="1">
            <a:spLocks noChangeArrowheads="1"/>
          </p:cNvSpPr>
          <p:nvPr/>
        </p:nvSpPr>
        <p:spPr bwMode="auto">
          <a:xfrm>
            <a:off x="3793331" y="5588003"/>
            <a:ext cx="9448801" cy="2981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B050"/>
              </a:buClr>
              <a:buFont typeface="Arial" charset="0"/>
              <a:buChar char="•"/>
            </a:pPr>
            <a:endParaRPr lang="cs-CZ" sz="5120" b="1" dirty="0"/>
          </a:p>
          <a:p>
            <a:pPr>
              <a:buClr>
                <a:srgbClr val="00B050"/>
              </a:buClr>
            </a:pPr>
            <a:endParaRPr lang="cs-CZ" sz="4551" b="1" dirty="0"/>
          </a:p>
          <a:p>
            <a:pPr>
              <a:buClr>
                <a:srgbClr val="00B050"/>
              </a:buClr>
            </a:pPr>
            <a:endParaRPr lang="cs-CZ" sz="4551" b="1" dirty="0">
              <a:latin typeface="Calibri" pitchFamily="34" charset="0"/>
            </a:endParaRPr>
          </a:p>
          <a:p>
            <a:pPr>
              <a:buClr>
                <a:srgbClr val="00B050"/>
              </a:buClr>
            </a:pPr>
            <a:r>
              <a:rPr lang="cs-CZ" sz="4551" b="1" dirty="0">
                <a:latin typeface="Calibri" pitchFamily="34" charset="0"/>
              </a:rPr>
              <a:t>Váš lékárník – rádce ve zdraví i nemoci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>
          <a:xfrm>
            <a:off x="9061451" y="620712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828ADDA5-0C93-4DA9-B404-3384D96ABF90}" type="slidenum">
              <a:rPr lang="cs-CZ" smtClean="0"/>
              <a:pPr>
                <a:defRPr/>
              </a:pPr>
              <a:t>24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860926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Mediální aktivity"/>
          <p:cNvSpPr>
            <a:spLocks noGrp="1"/>
          </p:cNvSpPr>
          <p:nvPr>
            <p:ph type="title"/>
          </p:nvPr>
        </p:nvSpPr>
        <p:spPr>
          <a:xfrm>
            <a:off x="8287544" y="390597"/>
            <a:ext cx="8392164" cy="1625601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defRPr sz="5300" b="1"/>
            </a:lvl1pPr>
          </a:lstStyle>
          <a:p>
            <a:r>
              <a:rPr lang="cs-CZ" sz="4000" dirty="0">
                <a:solidFill>
                  <a:schemeClr val="accent2"/>
                </a:solidFill>
              </a:rPr>
              <a:t>OČKOVÁNÍ VE SVĚTĚ</a:t>
            </a:r>
            <a:endParaRPr sz="4000" dirty="0">
              <a:solidFill>
                <a:schemeClr val="accent2"/>
              </a:solidFill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1D6B4354-C3FF-4405-887B-609D12419A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7595" y="2197928"/>
            <a:ext cx="12819408" cy="7471146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D9967483-030B-4419-8957-1B14ECBBF33C}"/>
              </a:ext>
            </a:extLst>
          </p:cNvPr>
          <p:cNvSpPr txBox="1"/>
          <p:nvPr/>
        </p:nvSpPr>
        <p:spPr>
          <a:xfrm>
            <a:off x="909314" y="2294857"/>
            <a:ext cx="2154437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cs-CZ" sz="72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2011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588F1B50-1C96-419B-BAA6-5B431E2330A5}"/>
              </a:ext>
            </a:extLst>
          </p:cNvPr>
          <p:cNvSpPr txBox="1"/>
          <p:nvPr/>
        </p:nvSpPr>
        <p:spPr>
          <a:xfrm>
            <a:off x="2560693" y="8505996"/>
            <a:ext cx="2154437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cs-CZ" sz="72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2012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422499AD-5131-4AD5-BFDC-FCE6A0863300}"/>
              </a:ext>
            </a:extLst>
          </p:cNvPr>
          <p:cNvSpPr txBox="1"/>
          <p:nvPr/>
        </p:nvSpPr>
        <p:spPr>
          <a:xfrm>
            <a:off x="11021378" y="8553506"/>
            <a:ext cx="2154437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cs-CZ" sz="72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2017</a:t>
            </a:r>
          </a:p>
        </p:txBody>
      </p:sp>
    </p:spTree>
    <p:extLst>
      <p:ext uri="{BB962C8B-B14F-4D97-AF65-F5344CB8AC3E}">
        <p14:creationId xmlns:p14="http://schemas.microsoft.com/office/powerpoint/2010/main" val="3049904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Mediální aktivity"/>
          <p:cNvSpPr>
            <a:spLocks noGrp="1"/>
          </p:cNvSpPr>
          <p:nvPr>
            <p:ph type="title"/>
          </p:nvPr>
        </p:nvSpPr>
        <p:spPr>
          <a:xfrm>
            <a:off x="6130132" y="390597"/>
            <a:ext cx="8392164" cy="1625601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defRPr sz="5300" b="1"/>
            </a:lvl1pPr>
          </a:lstStyle>
          <a:p>
            <a:r>
              <a:rPr lang="cs-CZ" sz="4000" dirty="0">
                <a:solidFill>
                  <a:schemeClr val="accent2"/>
                </a:solidFill>
              </a:rPr>
              <a:t>EVROPA</a:t>
            </a:r>
            <a:endParaRPr sz="4000" dirty="0">
              <a:solidFill>
                <a:schemeClr val="accent2"/>
              </a:solidFill>
            </a:endParaRPr>
          </a:p>
        </p:txBody>
      </p:sp>
      <p:sp>
        <p:nvSpPr>
          <p:cNvPr id="159" name="Média - tisk, rozhlas, TV…"/>
          <p:cNvSpPr>
            <a:spLocks noGrp="1"/>
          </p:cNvSpPr>
          <p:nvPr>
            <p:ph type="body" idx="1"/>
          </p:nvPr>
        </p:nvSpPr>
        <p:spPr>
          <a:xfrm>
            <a:off x="681926" y="2442949"/>
            <a:ext cx="15978752" cy="6326236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cs-CZ" sz="4400" dirty="0">
                <a:solidFill>
                  <a:srgbClr val="FF0000"/>
                </a:solidFill>
              </a:rPr>
              <a:t>V současné době </a:t>
            </a:r>
            <a:r>
              <a:rPr lang="cs-CZ" sz="4400" dirty="0"/>
              <a:t>je možné očkovat ve veřejných lékárnách proti viru sezónní chřipky v </a:t>
            </a:r>
            <a:r>
              <a:rPr lang="cs-CZ" sz="4400" dirty="0">
                <a:solidFill>
                  <a:srgbClr val="FF0000"/>
                </a:solidFill>
              </a:rPr>
              <a:t>17</a:t>
            </a:r>
            <a:r>
              <a:rPr lang="cs-CZ" sz="4400" dirty="0"/>
              <a:t> evropských zemích. </a:t>
            </a:r>
          </a:p>
          <a:p>
            <a:pPr marL="0" indent="0" algn="just">
              <a:buNone/>
            </a:pPr>
            <a:endParaRPr lang="cs-CZ" dirty="0"/>
          </a:p>
          <a:p>
            <a:pPr marL="0" indent="0" algn="ctr">
              <a:buNone/>
            </a:pPr>
            <a:r>
              <a:rPr lang="cs-CZ" sz="5400" dirty="0"/>
              <a:t>V </a:t>
            </a:r>
            <a:r>
              <a:rPr lang="cs-CZ" sz="5400" dirty="0">
                <a:solidFill>
                  <a:srgbClr val="FF0000"/>
                </a:solidFill>
              </a:rPr>
              <a:t>9</a:t>
            </a:r>
            <a:r>
              <a:rPr lang="cs-CZ" sz="5400" dirty="0"/>
              <a:t> z těchto zemí může očkování provádět </a:t>
            </a:r>
            <a:r>
              <a:rPr lang="cs-CZ" sz="5400" dirty="0">
                <a:solidFill>
                  <a:srgbClr val="FF0000"/>
                </a:solidFill>
              </a:rPr>
              <a:t>lékárník</a:t>
            </a:r>
            <a:r>
              <a:rPr lang="cs-CZ" sz="5400" dirty="0"/>
              <a:t>.</a:t>
            </a:r>
          </a:p>
          <a:p>
            <a:pPr marL="0" indent="0" algn="ctr">
              <a:buNone/>
            </a:pPr>
            <a:r>
              <a:rPr lang="cs-CZ" sz="5400" b="1" dirty="0"/>
              <a:t>Dánsko, Francie, Norsko, Irsko, Portugalsko, </a:t>
            </a:r>
            <a:r>
              <a:rPr lang="cs-CZ" sz="5400" b="1" dirty="0">
                <a:solidFill>
                  <a:schemeClr val="accent2"/>
                </a:solidFill>
              </a:rPr>
              <a:t>Velká</a:t>
            </a:r>
            <a:r>
              <a:rPr lang="cs-CZ" sz="5400" b="1" dirty="0"/>
              <a:t> Británie, Řecko, Švýcarsko, Polsko </a:t>
            </a:r>
          </a:p>
          <a:p>
            <a:pPr marL="0" indent="0" algn="ctr">
              <a:buNone/>
            </a:pPr>
            <a:r>
              <a:rPr lang="cs-CZ" sz="5200" dirty="0"/>
              <a:t>Probíhá pilot (</a:t>
            </a:r>
            <a:r>
              <a:rPr lang="cs-CZ" sz="5200" dirty="0">
                <a:solidFill>
                  <a:srgbClr val="FF0000"/>
                </a:solidFill>
              </a:rPr>
              <a:t>4</a:t>
            </a:r>
            <a:r>
              <a:rPr lang="cs-CZ" sz="5200" dirty="0"/>
              <a:t>) - Lucembursko, Chorvatsko, Německo, Itálie</a:t>
            </a:r>
          </a:p>
          <a:p>
            <a:pPr marL="0" indent="0" algn="ctr">
              <a:buNone/>
            </a:pPr>
            <a:endParaRPr lang="cs-CZ" sz="5200" dirty="0"/>
          </a:p>
          <a:p>
            <a:pPr marL="0" indent="0" algn="ctr">
              <a:buNone/>
            </a:pPr>
            <a:r>
              <a:rPr lang="cs-CZ" sz="5200" dirty="0"/>
              <a:t>Plánuje se pilot (</a:t>
            </a:r>
            <a:r>
              <a:rPr lang="cs-CZ" sz="5200" dirty="0">
                <a:solidFill>
                  <a:srgbClr val="FF0000"/>
                </a:solidFill>
              </a:rPr>
              <a:t>2</a:t>
            </a:r>
            <a:r>
              <a:rPr lang="cs-CZ" sz="5200" dirty="0"/>
              <a:t>) na Slovensku a v Rumunsku</a:t>
            </a:r>
            <a:endParaRPr lang="es-ES" sz="5200" dirty="0"/>
          </a:p>
          <a:p>
            <a:pPr marL="0" indent="0" algn="just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24729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" grpId="0" uiExpand="1" build="p" bldLvl="5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Mediální aktivity"/>
          <p:cNvSpPr>
            <a:spLocks noGrp="1"/>
          </p:cNvSpPr>
          <p:nvPr>
            <p:ph type="title"/>
          </p:nvPr>
        </p:nvSpPr>
        <p:spPr>
          <a:xfrm>
            <a:off x="6130132" y="390597"/>
            <a:ext cx="8392164" cy="1625601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defRPr sz="5300" b="1"/>
            </a:lvl1pPr>
          </a:lstStyle>
          <a:p>
            <a:r>
              <a:rPr lang="cs-CZ" sz="4000" dirty="0">
                <a:solidFill>
                  <a:schemeClr val="accent2"/>
                </a:solidFill>
              </a:rPr>
              <a:t>EVROPA</a:t>
            </a:r>
            <a:endParaRPr sz="4000" dirty="0">
              <a:solidFill>
                <a:schemeClr val="accent2"/>
              </a:solidFill>
            </a:endParaRPr>
          </a:p>
        </p:txBody>
      </p:sp>
      <p:sp>
        <p:nvSpPr>
          <p:cNvPr id="159" name="Média - tisk, rozhlas, TV…"/>
          <p:cNvSpPr>
            <a:spLocks noGrp="1"/>
          </p:cNvSpPr>
          <p:nvPr>
            <p:ph type="body" idx="1"/>
          </p:nvPr>
        </p:nvSpPr>
        <p:spPr>
          <a:xfrm>
            <a:off x="681926" y="2442949"/>
            <a:ext cx="15978752" cy="632623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4400" dirty="0"/>
              <a:t>V </a:t>
            </a:r>
            <a:r>
              <a:rPr lang="cs-CZ" sz="4400" dirty="0">
                <a:solidFill>
                  <a:srgbClr val="FF0000"/>
                </a:solidFill>
              </a:rPr>
              <a:t>5</a:t>
            </a:r>
            <a:r>
              <a:rPr lang="cs-CZ" sz="4400" dirty="0"/>
              <a:t> zemích může aplikovat vakcínu proti chřipce v prostorech lékárny jiný zdravotník (lékař nebo zdravotní sestra) </a:t>
            </a:r>
          </a:p>
          <a:p>
            <a:pPr marL="0" indent="0" algn="ctr">
              <a:buNone/>
            </a:pPr>
            <a:r>
              <a:rPr lang="cs-CZ" sz="4400" b="1" dirty="0"/>
              <a:t>Itálie, Estonsko, Nizozemí, </a:t>
            </a:r>
          </a:p>
          <a:p>
            <a:pPr marL="0" indent="0" algn="ctr">
              <a:buNone/>
            </a:pPr>
            <a:r>
              <a:rPr lang="cs-CZ" sz="4400" b="1" dirty="0"/>
              <a:t>Švédsko, Finsko</a:t>
            </a:r>
          </a:p>
        </p:txBody>
      </p:sp>
    </p:spTree>
    <p:extLst>
      <p:ext uri="{BB962C8B-B14F-4D97-AF65-F5344CB8AC3E}">
        <p14:creationId xmlns:p14="http://schemas.microsoft.com/office/powerpoint/2010/main" val="2590798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" grpId="0" uiExpand="1" build="p" bldLvl="5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Mediální aktivity"/>
          <p:cNvSpPr>
            <a:spLocks noGrp="1"/>
          </p:cNvSpPr>
          <p:nvPr>
            <p:ph type="title"/>
          </p:nvPr>
        </p:nvSpPr>
        <p:spPr>
          <a:xfrm>
            <a:off x="6130132" y="390597"/>
            <a:ext cx="8392164" cy="1625601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defRPr sz="5300" b="1"/>
            </a:lvl1pPr>
          </a:lstStyle>
          <a:p>
            <a:r>
              <a:rPr lang="cs-CZ" sz="4000" dirty="0">
                <a:solidFill>
                  <a:schemeClr val="accent2"/>
                </a:solidFill>
              </a:rPr>
              <a:t>PORTUGALSKO</a:t>
            </a:r>
            <a:endParaRPr sz="4000" dirty="0">
              <a:solidFill>
                <a:schemeClr val="accent2"/>
              </a:solidFill>
            </a:endParaRPr>
          </a:p>
        </p:txBody>
      </p:sp>
      <p:sp>
        <p:nvSpPr>
          <p:cNvPr id="159" name="Média - tisk, rozhlas, TV…"/>
          <p:cNvSpPr>
            <a:spLocks noGrp="1"/>
          </p:cNvSpPr>
          <p:nvPr>
            <p:ph type="body" idx="1"/>
          </p:nvPr>
        </p:nvSpPr>
        <p:spPr>
          <a:xfrm>
            <a:off x="681926" y="2220685"/>
            <a:ext cx="15978752" cy="654849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dirty="0"/>
              <a:t>Portugalsko zavedlo možnost očkování v lékárnách v chřipkové sezóně 2008/2009. Předcházela tomu informační kampaň. V sezóně 2011/2012 byla </a:t>
            </a:r>
            <a:r>
              <a:rPr lang="cs-CZ" dirty="0">
                <a:solidFill>
                  <a:srgbClr val="FF0000"/>
                </a:solidFill>
              </a:rPr>
              <a:t>téměř polovina očkování proti chřipce</a:t>
            </a:r>
            <a:r>
              <a:rPr lang="cs-CZ" dirty="0"/>
              <a:t> provedena v lékárnách.</a:t>
            </a:r>
          </a:p>
          <a:p>
            <a:pPr marL="0" indent="0" algn="just">
              <a:buNone/>
            </a:pPr>
            <a:endParaRPr lang="cs-CZ" dirty="0"/>
          </a:p>
          <a:p>
            <a:pPr marL="0" indent="0" algn="just">
              <a:buNone/>
            </a:pPr>
            <a:r>
              <a:rPr lang="cs-CZ" dirty="0"/>
              <a:t>V současné době se očkování provádí v 78 % všech lékáren v Portugalsku.</a:t>
            </a:r>
          </a:p>
          <a:p>
            <a:pPr marL="0" indent="0" algn="just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49322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" grpId="0" uiExpand="1" build="p" bldLvl="5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Mediální aktivity"/>
          <p:cNvSpPr>
            <a:spLocks noGrp="1"/>
          </p:cNvSpPr>
          <p:nvPr>
            <p:ph type="title"/>
          </p:nvPr>
        </p:nvSpPr>
        <p:spPr>
          <a:xfrm>
            <a:off x="6130132" y="390597"/>
            <a:ext cx="8392164" cy="1625601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defRPr sz="5300" b="1"/>
            </a:lvl1pPr>
          </a:lstStyle>
          <a:p>
            <a:r>
              <a:rPr lang="cs-CZ" sz="4000" dirty="0">
                <a:solidFill>
                  <a:schemeClr val="accent2"/>
                </a:solidFill>
              </a:rPr>
              <a:t>VELKÁ BRITÁNIE</a:t>
            </a:r>
            <a:endParaRPr sz="4000" dirty="0">
              <a:solidFill>
                <a:schemeClr val="accent2"/>
              </a:solidFill>
            </a:endParaRPr>
          </a:p>
        </p:txBody>
      </p:sp>
      <p:sp>
        <p:nvSpPr>
          <p:cNvPr id="159" name="Média - tisk, rozhlas, TV…"/>
          <p:cNvSpPr>
            <a:spLocks noGrp="1"/>
          </p:cNvSpPr>
          <p:nvPr>
            <p:ph type="body" idx="1"/>
          </p:nvPr>
        </p:nvSpPr>
        <p:spPr>
          <a:xfrm>
            <a:off x="681926" y="2220685"/>
            <a:ext cx="15978752" cy="6548499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cs-CZ" dirty="0"/>
              <a:t>Ve Velké Británii mohou lékárníci v lékárně provádět očkování proti chřipce od roku 2002 - nejprve pro samoplátce. Od roku 2005 i lidé starší 65 let a mladší lidé s rizikovými faktory.</a:t>
            </a:r>
          </a:p>
          <a:p>
            <a:pPr marL="0" indent="0" algn="just">
              <a:buNone/>
            </a:pPr>
            <a:endParaRPr lang="cs-CZ" dirty="0"/>
          </a:p>
          <a:p>
            <a:pPr marL="0" indent="0" algn="ctr">
              <a:buNone/>
            </a:pPr>
            <a:r>
              <a:rPr lang="cs-CZ" dirty="0">
                <a:solidFill>
                  <a:srgbClr val="FF0000"/>
                </a:solidFill>
              </a:rPr>
              <a:t>Vývoj počtu očkování</a:t>
            </a:r>
          </a:p>
          <a:p>
            <a:pPr marL="0" indent="0" algn="ctr">
              <a:buNone/>
            </a:pPr>
            <a:r>
              <a:rPr lang="cs-CZ" dirty="0"/>
              <a:t>2018/2019 - 1,43 mil.</a:t>
            </a:r>
          </a:p>
          <a:p>
            <a:pPr marL="0" indent="0" algn="ctr">
              <a:buNone/>
            </a:pPr>
            <a:r>
              <a:rPr lang="cs-CZ" dirty="0"/>
              <a:t>2019/2020 - 1,71 mil. </a:t>
            </a:r>
          </a:p>
          <a:p>
            <a:pPr marL="0" indent="0" algn="ctr">
              <a:buNone/>
            </a:pPr>
            <a:r>
              <a:rPr lang="cs-CZ" dirty="0"/>
              <a:t>2020/2021 -  2,77 mil.</a:t>
            </a:r>
          </a:p>
          <a:p>
            <a:pPr marL="0" indent="0" algn="ctr">
              <a:buNone/>
            </a:pPr>
            <a:r>
              <a:rPr lang="cs-CZ" dirty="0"/>
              <a:t>2021/2022 - 4,80 mil. </a:t>
            </a:r>
          </a:p>
          <a:p>
            <a:pPr marL="0" indent="0" algn="just">
              <a:buNone/>
            </a:pPr>
            <a:endParaRPr lang="cs-CZ" dirty="0"/>
          </a:p>
          <a:p>
            <a:pPr marL="0" indent="0" algn="just">
              <a:buNone/>
            </a:pPr>
            <a:r>
              <a:rPr lang="cs-CZ" sz="2800" dirty="0"/>
              <a:t>Zdroj: https://www.pharmdata.co.uk</a:t>
            </a:r>
          </a:p>
        </p:txBody>
      </p:sp>
    </p:spTree>
    <p:extLst>
      <p:ext uri="{BB962C8B-B14F-4D97-AF65-F5344CB8AC3E}">
        <p14:creationId xmlns:p14="http://schemas.microsoft.com/office/powerpoint/2010/main" val="1576661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" grpId="0" uiExpand="1" build="p" bldLvl="5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Mediální aktivity"/>
          <p:cNvSpPr>
            <a:spLocks noGrp="1"/>
          </p:cNvSpPr>
          <p:nvPr>
            <p:ph type="title"/>
          </p:nvPr>
        </p:nvSpPr>
        <p:spPr>
          <a:xfrm>
            <a:off x="6130132" y="390597"/>
            <a:ext cx="8392164" cy="1625601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defRPr sz="5300" b="1"/>
            </a:lvl1pPr>
          </a:lstStyle>
          <a:p>
            <a:r>
              <a:rPr lang="cs-CZ" sz="4000" dirty="0">
                <a:solidFill>
                  <a:schemeClr val="accent2"/>
                </a:solidFill>
              </a:rPr>
              <a:t>VELKÁ BRITÁNIE</a:t>
            </a:r>
            <a:endParaRPr sz="4000" dirty="0">
              <a:solidFill>
                <a:schemeClr val="accent2"/>
              </a:solidFill>
            </a:endParaRPr>
          </a:p>
        </p:txBody>
      </p:sp>
      <p:sp>
        <p:nvSpPr>
          <p:cNvPr id="159" name="Média - tisk, rozhlas, TV…"/>
          <p:cNvSpPr>
            <a:spLocks noGrp="1"/>
          </p:cNvSpPr>
          <p:nvPr>
            <p:ph type="body" idx="1"/>
          </p:nvPr>
        </p:nvSpPr>
        <p:spPr>
          <a:xfrm>
            <a:off x="681926" y="2220685"/>
            <a:ext cx="7600062" cy="654849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Lékárny jsou ve Velké Británii považovány za důležité místo      v rámci každoroční národní vakcinace proti chřipce.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V současné době je Velká Británie evropskou zemí s nejvyšší mírou proočkovanosti - téměř 75 %. Provádění očkování v lékárnách výrazně snížilo pracovní zátěž primární zdravotní péče.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0C143643-491F-49AD-A657-3EB9196543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1063" y="2368379"/>
            <a:ext cx="8839200" cy="6257925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7A5E7804-A002-42DB-80A2-6F461DBBCB4B}"/>
              </a:ext>
            </a:extLst>
          </p:cNvPr>
          <p:cNvSpPr txBox="1"/>
          <p:nvPr/>
        </p:nvSpPr>
        <p:spPr>
          <a:xfrm>
            <a:off x="9058275" y="8716229"/>
            <a:ext cx="8281988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cs-CZ" sz="24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000000"/>
                </a:highlight>
                <a:uFillTx/>
                <a:latin typeface="+mj-lt"/>
                <a:ea typeface="+mj-ea"/>
                <a:cs typeface="+mj-cs"/>
                <a:sym typeface="Helvetica Neue"/>
              </a:rPr>
              <a:t>https://www.chemistanddruggist.co.uk/news/pharmacist-visits-dh-give-ministers-and-officials-flu-vaccination</a:t>
            </a:r>
          </a:p>
        </p:txBody>
      </p:sp>
    </p:spTree>
    <p:extLst>
      <p:ext uri="{BB962C8B-B14F-4D97-AF65-F5344CB8AC3E}">
        <p14:creationId xmlns:p14="http://schemas.microsoft.com/office/powerpoint/2010/main" val="3303842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" grpId="0" uiExpand="1" build="p" bldLvl="5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Mediální aktivity"/>
          <p:cNvSpPr>
            <a:spLocks noGrp="1"/>
          </p:cNvSpPr>
          <p:nvPr>
            <p:ph type="title"/>
          </p:nvPr>
        </p:nvSpPr>
        <p:spPr>
          <a:xfrm>
            <a:off x="6130132" y="390597"/>
            <a:ext cx="8392164" cy="1625601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defRPr sz="5300" b="1"/>
            </a:lvl1pPr>
          </a:lstStyle>
          <a:p>
            <a:r>
              <a:rPr lang="cs-CZ" sz="4000" dirty="0">
                <a:solidFill>
                  <a:schemeClr val="accent2"/>
                </a:solidFill>
              </a:rPr>
              <a:t>FRANCIE</a:t>
            </a:r>
            <a:endParaRPr sz="4000" dirty="0">
              <a:solidFill>
                <a:schemeClr val="accent2"/>
              </a:solidFill>
            </a:endParaRPr>
          </a:p>
        </p:txBody>
      </p:sp>
      <p:sp>
        <p:nvSpPr>
          <p:cNvPr id="159" name="Média - tisk, rozhlas, TV…"/>
          <p:cNvSpPr>
            <a:spLocks noGrp="1"/>
          </p:cNvSpPr>
          <p:nvPr>
            <p:ph type="body" idx="1"/>
          </p:nvPr>
        </p:nvSpPr>
        <p:spPr>
          <a:xfrm>
            <a:off x="681926" y="2220685"/>
            <a:ext cx="15978752" cy="6548499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cs-CZ" dirty="0"/>
              <a:t>V roce </a:t>
            </a:r>
            <a:r>
              <a:rPr lang="cs-CZ" b="1" dirty="0"/>
              <a:t>2017</a:t>
            </a:r>
            <a:r>
              <a:rPr lang="cs-CZ" dirty="0"/>
              <a:t> byl ve Francii zahájen pilotní projekt očkování proti chřipce v lékárnách - téměř 3000 lékáren (více než 5000 lékárníků) ve  čtyřech regionech Francie. Během 6 měsíců projektu (září 2017 – březen 2018) bylo proti chřipce očkováno </a:t>
            </a:r>
            <a:r>
              <a:rPr lang="cs-CZ" dirty="0">
                <a:solidFill>
                  <a:srgbClr val="FF0000"/>
                </a:solidFill>
              </a:rPr>
              <a:t>159 139 lidí</a:t>
            </a:r>
            <a:r>
              <a:rPr lang="cs-CZ" dirty="0"/>
              <a:t>.</a:t>
            </a:r>
          </a:p>
          <a:p>
            <a:pPr marL="0" indent="0" algn="just">
              <a:buNone/>
            </a:pPr>
            <a:endParaRPr lang="cs-CZ" dirty="0"/>
          </a:p>
          <a:p>
            <a:pPr marL="0" indent="0" algn="just">
              <a:buNone/>
            </a:pPr>
            <a:r>
              <a:rPr lang="cs-CZ" dirty="0"/>
              <a:t>V období od poloviny října 2020 do začátku ledna </a:t>
            </a:r>
            <a:r>
              <a:rPr lang="cs-CZ" b="1" dirty="0"/>
              <a:t>2021</a:t>
            </a:r>
            <a:r>
              <a:rPr lang="cs-CZ" dirty="0"/>
              <a:t> očkovali proti chřipce více než 3,7 milionu lidí, což znamená, že </a:t>
            </a:r>
            <a:r>
              <a:rPr lang="cs-CZ" dirty="0">
                <a:solidFill>
                  <a:srgbClr val="FF0000"/>
                </a:solidFill>
              </a:rPr>
              <a:t>1/3 očkování proti chřipce byla provedena v lékárnách</a:t>
            </a:r>
            <a:r>
              <a:rPr lang="cs-CZ" dirty="0"/>
              <a:t>. </a:t>
            </a:r>
          </a:p>
          <a:p>
            <a:pPr marL="0" indent="0" algn="just">
              <a:buNone/>
            </a:pPr>
            <a:endParaRPr lang="cs-CZ" dirty="0"/>
          </a:p>
          <a:p>
            <a:pPr marL="0" indent="0" algn="just">
              <a:buNone/>
            </a:pPr>
            <a:r>
              <a:rPr lang="cs-CZ" dirty="0"/>
              <a:t>Legislativa stanovuje kvalifikační požadavky na personál a technické požadavky na lékárny. Lékárníci mohou aplikovat vakcínu proti chřipce dospělým, s výjimkou pacientů s anamnézou alergických reakcí. </a:t>
            </a:r>
          </a:p>
        </p:txBody>
      </p:sp>
    </p:spTree>
    <p:extLst>
      <p:ext uri="{BB962C8B-B14F-4D97-AF65-F5344CB8AC3E}">
        <p14:creationId xmlns:p14="http://schemas.microsoft.com/office/powerpoint/2010/main" val="722996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" grpId="0" uiExpand="1" build="p" bldLvl="5" animBg="1" advAuto="0"/>
    </p:bldLst>
  </p:timing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11755</TotalTime>
  <Words>1044</Words>
  <Application>Microsoft Office PowerPoint</Application>
  <PresentationFormat>Vlastní</PresentationFormat>
  <Paragraphs>140</Paragraphs>
  <Slides>24</Slides>
  <Notes>24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31" baseType="lpstr">
      <vt:lpstr>Arial</vt:lpstr>
      <vt:lpstr>Calibri</vt:lpstr>
      <vt:lpstr>Helvetica</vt:lpstr>
      <vt:lpstr>Helvetica Light</vt:lpstr>
      <vt:lpstr>Helvetica Neue</vt:lpstr>
      <vt:lpstr>Verdana</vt:lpstr>
      <vt:lpstr>White</vt:lpstr>
      <vt:lpstr>OČKOVÁNÍ V LÉKÁRNÁCH</vt:lpstr>
      <vt:lpstr>OČKOVÁNÍ VE SVĚTĚ</vt:lpstr>
      <vt:lpstr>OČKOVÁNÍ VE SVĚTĚ</vt:lpstr>
      <vt:lpstr>EVROPA</vt:lpstr>
      <vt:lpstr>EVROPA</vt:lpstr>
      <vt:lpstr>PORTUGALSKO</vt:lpstr>
      <vt:lpstr>VELKÁ BRITÁNIE</vt:lpstr>
      <vt:lpstr>VELKÁ BRITÁNIE</vt:lpstr>
      <vt:lpstr>FRANCIE</vt:lpstr>
      <vt:lpstr>POLSKO</vt:lpstr>
      <vt:lpstr>SLOVENSKO</vt:lpstr>
      <vt:lpstr>SLOVENSKO</vt:lpstr>
      <vt:lpstr>PROČ JE ZÁJEM O OČKOVÁNÍ  V LÉKÁRNÁCH?</vt:lpstr>
      <vt:lpstr>OČKOVÁNÍ PROTI CHŘIPCE</vt:lpstr>
      <vt:lpstr>BEZPEČNOST !!!</vt:lpstr>
      <vt:lpstr>IRSKO</vt:lpstr>
      <vt:lpstr>IRSKO</vt:lpstr>
      <vt:lpstr>IRSKO</vt:lpstr>
      <vt:lpstr>IRSKO</vt:lpstr>
      <vt:lpstr>LEGISLATIVA</vt:lpstr>
      <vt:lpstr>SNĚMOVNÍ TISK 96</vt:lpstr>
      <vt:lpstr>PŘÍNOSY OČKOVÁNÍ V LÉKÁRNÁCH</vt:lpstr>
      <vt:lpstr>PŘÍNOSY OČKOVÁNÍ V LÉKÁRNÁCH</vt:lpstr>
      <vt:lpstr>Prezentace aplikace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Mediální a PR aktivity  2017-208</dc:title>
  <dc:subject/>
  <dc:creator>Lubomír Chudoba</dc:creator>
  <cp:keywords/>
  <dc:description/>
  <cp:lastModifiedBy>Martin Kopecký</cp:lastModifiedBy>
  <cp:revision>165</cp:revision>
  <dcterms:modified xsi:type="dcterms:W3CDTF">2022-06-23T10:40:50Z</dcterms:modified>
  <cp:category/>
</cp:coreProperties>
</file>